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820" r:id="rId2"/>
  </p:sldMasterIdLst>
  <p:notesMasterIdLst>
    <p:notesMasterId r:id="rId86"/>
  </p:notesMasterIdLst>
  <p:sldIdLst>
    <p:sldId id="412" r:id="rId3"/>
    <p:sldId id="600" r:id="rId4"/>
    <p:sldId id="607" r:id="rId5"/>
    <p:sldId id="608" r:id="rId6"/>
    <p:sldId id="609" r:id="rId7"/>
    <p:sldId id="610" r:id="rId8"/>
    <p:sldId id="611" r:id="rId9"/>
    <p:sldId id="612" r:id="rId10"/>
    <p:sldId id="614" r:id="rId11"/>
    <p:sldId id="615" r:id="rId12"/>
    <p:sldId id="616" r:id="rId13"/>
    <p:sldId id="617" r:id="rId14"/>
    <p:sldId id="618" r:id="rId15"/>
    <p:sldId id="619" r:id="rId16"/>
    <p:sldId id="667" r:id="rId17"/>
    <p:sldId id="666" r:id="rId18"/>
    <p:sldId id="621" r:id="rId19"/>
    <p:sldId id="622" r:id="rId20"/>
    <p:sldId id="668" r:id="rId21"/>
    <p:sldId id="623" r:id="rId22"/>
    <p:sldId id="624" r:id="rId23"/>
    <p:sldId id="625" r:id="rId24"/>
    <p:sldId id="627" r:id="rId25"/>
    <p:sldId id="670" r:id="rId26"/>
    <p:sldId id="671" r:id="rId27"/>
    <p:sldId id="669" r:id="rId28"/>
    <p:sldId id="630" r:id="rId29"/>
    <p:sldId id="653" r:id="rId30"/>
    <p:sldId id="629" r:id="rId31"/>
    <p:sldId id="694" r:id="rId32"/>
    <p:sldId id="626" r:id="rId33"/>
    <p:sldId id="693" r:id="rId34"/>
    <p:sldId id="631" r:id="rId35"/>
    <p:sldId id="632" r:id="rId36"/>
    <p:sldId id="633" r:id="rId37"/>
    <p:sldId id="634" r:id="rId38"/>
    <p:sldId id="654" r:id="rId39"/>
    <p:sldId id="672" r:id="rId40"/>
    <p:sldId id="673" r:id="rId41"/>
    <p:sldId id="656" r:id="rId42"/>
    <p:sldId id="657" r:id="rId43"/>
    <p:sldId id="676" r:id="rId44"/>
    <p:sldId id="681" r:id="rId45"/>
    <p:sldId id="677" r:id="rId46"/>
    <p:sldId id="678" r:id="rId47"/>
    <p:sldId id="674" r:id="rId48"/>
    <p:sldId id="675" r:id="rId49"/>
    <p:sldId id="679" r:id="rId50"/>
    <p:sldId id="680" r:id="rId51"/>
    <p:sldId id="682" r:id="rId52"/>
    <p:sldId id="684" r:id="rId53"/>
    <p:sldId id="683" r:id="rId54"/>
    <p:sldId id="640" r:id="rId55"/>
    <p:sldId id="641" r:id="rId56"/>
    <p:sldId id="685" r:id="rId57"/>
    <p:sldId id="601" r:id="rId58"/>
    <p:sldId id="602" r:id="rId59"/>
    <p:sldId id="603" r:id="rId60"/>
    <p:sldId id="604" r:id="rId61"/>
    <p:sldId id="605" r:id="rId62"/>
    <p:sldId id="606" r:id="rId63"/>
    <p:sldId id="660" r:id="rId64"/>
    <p:sldId id="643" r:id="rId65"/>
    <p:sldId id="644" r:id="rId66"/>
    <p:sldId id="645" r:id="rId67"/>
    <p:sldId id="646" r:id="rId68"/>
    <p:sldId id="647" r:id="rId69"/>
    <p:sldId id="648" r:id="rId70"/>
    <p:sldId id="649" r:id="rId71"/>
    <p:sldId id="650" r:id="rId72"/>
    <p:sldId id="651" r:id="rId73"/>
    <p:sldId id="692" r:id="rId74"/>
    <p:sldId id="686" r:id="rId75"/>
    <p:sldId id="688" r:id="rId76"/>
    <p:sldId id="689" r:id="rId77"/>
    <p:sldId id="690" r:id="rId78"/>
    <p:sldId id="661" r:id="rId79"/>
    <p:sldId id="687" r:id="rId80"/>
    <p:sldId id="691" r:id="rId81"/>
    <p:sldId id="620" r:id="rId82"/>
    <p:sldId id="695" r:id="rId83"/>
    <p:sldId id="652" r:id="rId84"/>
    <p:sldId id="696" r:id="rId85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75041D-A4F7-4AC7-B35C-4001043667D4}">
          <p14:sldIdLst>
            <p14:sldId id="412"/>
            <p14:sldId id="600"/>
          </p14:sldIdLst>
        </p14:section>
        <p14:section name="Interoperability" id="{0BD0C6E8-DFC2-4F14-A509-443C577DBEC5}">
          <p14:sldIdLst>
            <p14:sldId id="607"/>
            <p14:sldId id="608"/>
            <p14:sldId id="609"/>
            <p14:sldId id="610"/>
            <p14:sldId id="611"/>
            <p14:sldId id="612"/>
            <p14:sldId id="614"/>
            <p14:sldId id="615"/>
            <p14:sldId id="616"/>
            <p14:sldId id="617"/>
            <p14:sldId id="618"/>
            <p14:sldId id="619"/>
          </p14:sldIdLst>
        </p14:section>
        <p14:section name="Architecture" id="{7B8C7970-D0D4-4FFC-B7C3-A0FD33D070E8}">
          <p14:sldIdLst>
            <p14:sldId id="667"/>
            <p14:sldId id="666"/>
            <p14:sldId id="621"/>
            <p14:sldId id="622"/>
            <p14:sldId id="668"/>
            <p14:sldId id="623"/>
            <p14:sldId id="624"/>
            <p14:sldId id="625"/>
          </p14:sldIdLst>
        </p14:section>
        <p14:section name="OGC" id="{BDB8D92E-42DE-49C0-94A3-3FD259CA8259}">
          <p14:sldIdLst>
            <p14:sldId id="627"/>
            <p14:sldId id="670"/>
            <p14:sldId id="671"/>
            <p14:sldId id="669"/>
            <p14:sldId id="630"/>
            <p14:sldId id="653"/>
            <p14:sldId id="629"/>
          </p14:sldIdLst>
        </p14:section>
        <p14:section name="Standardization" id="{8419BCE9-3C03-40B4-8C8C-A03E82965624}">
          <p14:sldIdLst>
            <p14:sldId id="694"/>
            <p14:sldId id="626"/>
            <p14:sldId id="693"/>
          </p14:sldIdLst>
        </p14:section>
        <p14:section name="WFS as an Example" id="{DA544FB7-BA5C-4325-989B-636349954206}">
          <p14:sldIdLst>
            <p14:sldId id="631"/>
            <p14:sldId id="632"/>
            <p14:sldId id="633"/>
            <p14:sldId id="634"/>
            <p14:sldId id="654"/>
            <p14:sldId id="672"/>
            <p14:sldId id="673"/>
            <p14:sldId id="656"/>
            <p14:sldId id="657"/>
            <p14:sldId id="676"/>
            <p14:sldId id="681"/>
            <p14:sldId id="677"/>
            <p14:sldId id="678"/>
            <p14:sldId id="674"/>
            <p14:sldId id="675"/>
            <p14:sldId id="679"/>
            <p14:sldId id="680"/>
            <p14:sldId id="682"/>
            <p14:sldId id="684"/>
            <p14:sldId id="683"/>
            <p14:sldId id="640"/>
            <p14:sldId id="641"/>
            <p14:sldId id="685"/>
            <p14:sldId id="601"/>
            <p14:sldId id="602"/>
            <p14:sldId id="603"/>
            <p14:sldId id="604"/>
            <p14:sldId id="605"/>
            <p14:sldId id="606"/>
          </p14:sldIdLst>
        </p14:section>
        <p14:section name="Tools" id="{0284226B-811B-41CA-9B5C-200B3F4CD0AE}">
          <p14:sldIdLst>
            <p14:sldId id="660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</p14:sldIdLst>
        </p14:section>
        <p14:section name="Use Cases" id="{F5BFC163-84FC-4D26-A209-CA34F1F029F4}">
          <p14:sldIdLst>
            <p14:sldId id="692"/>
            <p14:sldId id="686"/>
            <p14:sldId id="688"/>
            <p14:sldId id="689"/>
            <p14:sldId id="690"/>
          </p14:sldIdLst>
        </p14:section>
        <p14:section name="Summary" id="{0323E245-D113-4992-B9FB-0C5EF2186FF7}">
          <p14:sldIdLst>
            <p14:sldId id="661"/>
            <p14:sldId id="687"/>
            <p14:sldId id="691"/>
            <p14:sldId id="620"/>
            <p14:sldId id="695"/>
            <p14:sldId id="652"/>
            <p14:sldId id="6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333333"/>
    <a:srgbClr val="DDDDDD"/>
    <a:srgbClr val="B2B2B2"/>
    <a:srgbClr val="969696"/>
    <a:srgbClr val="000080"/>
    <a:srgbClr val="C0C0C0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84970" autoAdjust="0"/>
  </p:normalViewPr>
  <p:slideViewPr>
    <p:cSldViewPr snapToObjects="1">
      <p:cViewPr varScale="1">
        <p:scale>
          <a:sx n="72" d="100"/>
          <a:sy n="72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fld id="{33F6518E-2FF0-4D33-A7BC-CDA4865470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989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>
                <a:latin typeface="Arial" charset="0"/>
              </a:rPr>
              <a:t>Technical Interoperabilty</a:t>
            </a:r>
          </a:p>
          <a:p>
            <a:r>
              <a:rPr lang="de-DE" altLang="de-DE" smtClean="0">
                <a:latin typeface="Arial" charset="0"/>
              </a:rPr>
              <a:t>Personal Interoperabilty</a:t>
            </a:r>
          </a:p>
          <a:p>
            <a:r>
              <a:rPr lang="de-DE" altLang="de-DE" smtClean="0">
                <a:latin typeface="Arial" charset="0"/>
              </a:rPr>
              <a:t>Semantical Interoperabilty</a:t>
            </a:r>
          </a:p>
          <a:p>
            <a:r>
              <a:rPr lang="de-DE" altLang="de-DE" smtClean="0">
                <a:latin typeface="Arial" charset="0"/>
              </a:rPr>
              <a:t>Institutional Interoperabilty</a:t>
            </a:r>
          </a:p>
          <a:p>
            <a:r>
              <a:rPr lang="de-DE" altLang="de-DE" smtClean="0">
                <a:latin typeface="Arial" charset="0"/>
              </a:rPr>
              <a:t>Political Interoperabilty</a:t>
            </a:r>
          </a:p>
          <a:p>
            <a:endParaRPr lang="de-DE" altLang="de-DE" smtClean="0">
              <a:latin typeface="Arial" charset="0"/>
            </a:endParaRPr>
          </a:p>
          <a:p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>
                <a:latin typeface="Arial" charset="0"/>
              </a:rPr>
              <a:t>Technical Interoperabilty</a:t>
            </a:r>
          </a:p>
          <a:p>
            <a:r>
              <a:rPr lang="de-DE" altLang="de-DE" smtClean="0">
                <a:latin typeface="Arial" charset="0"/>
              </a:rPr>
              <a:t>Personal Interoperabilty</a:t>
            </a:r>
          </a:p>
          <a:p>
            <a:r>
              <a:rPr lang="de-DE" altLang="de-DE" smtClean="0">
                <a:latin typeface="Arial" charset="0"/>
              </a:rPr>
              <a:t>Semantical Interoperabilty</a:t>
            </a:r>
          </a:p>
          <a:p>
            <a:r>
              <a:rPr lang="de-DE" altLang="de-DE" smtClean="0">
                <a:latin typeface="Arial" charset="0"/>
              </a:rPr>
              <a:t>Institutional Interoperabilty</a:t>
            </a:r>
          </a:p>
          <a:p>
            <a:r>
              <a:rPr lang="de-DE" altLang="de-DE" smtClean="0">
                <a:latin typeface="Arial" charset="0"/>
              </a:rPr>
              <a:t>Political Interoperabilty</a:t>
            </a:r>
          </a:p>
          <a:p>
            <a:endParaRPr lang="de-DE" altLang="de-DE" smtClean="0">
              <a:latin typeface="Arial" charset="0"/>
            </a:endParaRPr>
          </a:p>
          <a:p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>
                <a:latin typeface="Arial" charset="0"/>
              </a:rPr>
              <a:t>Workshops, </a:t>
            </a:r>
            <a:r>
              <a:rPr lang="de-DE" altLang="de-DE" dirty="0" err="1" smtClean="0">
                <a:latin typeface="Arial" charset="0"/>
              </a:rPr>
              <a:t>presentation</a:t>
            </a:r>
            <a:r>
              <a:rPr lang="de-DE" altLang="de-DE" dirty="0" smtClean="0">
                <a:latin typeface="Arial" charset="0"/>
              </a:rPr>
              <a:t>?</a:t>
            </a:r>
          </a:p>
          <a:p>
            <a:r>
              <a:rPr lang="de-DE" altLang="de-DE" sz="1200" dirty="0" smtClean="0">
                <a:solidFill>
                  <a:schemeClr val="bg1"/>
                </a:solidFill>
              </a:rPr>
              <a:t>dual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education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B9E3606-7055-4F81-9B8B-FB81BF9C4F24}" type="slidenum">
              <a:rPr lang="de-DE" altLang="de-DE" sz="1100" smtClean="0">
                <a:latin typeface="Arial" charset="0"/>
              </a:rPr>
              <a:pPr/>
              <a:t>13</a:t>
            </a:fld>
            <a:endParaRPr lang="de-DE" altLang="de-DE" sz="11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3dP</a:t>
            </a:r>
          </a:p>
          <a:p>
            <a:r>
              <a:rPr lang="de-DE" dirty="0" smtClean="0"/>
              <a:t>    ARML2.0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Cat</a:t>
            </a:r>
            <a:r>
              <a:rPr lang="de-DE" dirty="0" smtClean="0"/>
              <a:t>: </a:t>
            </a:r>
            <a:r>
              <a:rPr lang="de-DE" dirty="0" err="1" smtClean="0"/>
              <a:t>ebRIM</a:t>
            </a:r>
            <a:r>
              <a:rPr lang="de-DE" dirty="0" smtClean="0"/>
              <a:t> App Profile: Earth Observation Products</a:t>
            </a:r>
          </a:p>
          <a:p>
            <a:r>
              <a:rPr lang="de-DE" dirty="0" smtClean="0"/>
              <a:t>    Catalogue Service</a:t>
            </a:r>
          </a:p>
          <a:p>
            <a:r>
              <a:rPr lang="de-DE" dirty="0" smtClean="0"/>
              <a:t>    CDB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CityGML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Coordinate</a:t>
            </a:r>
            <a:r>
              <a:rPr lang="de-DE" dirty="0" smtClean="0"/>
              <a:t> Transformation</a:t>
            </a:r>
          </a:p>
          <a:p>
            <a:r>
              <a:rPr lang="de-DE" dirty="0" smtClean="0"/>
              <a:t>    Filter Encoding</a:t>
            </a:r>
          </a:p>
          <a:p>
            <a:r>
              <a:rPr lang="de-DE" dirty="0" smtClean="0"/>
              <a:t>    GML in JPEG 2000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GeoAPI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GeoPackage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GeoSciML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GeoSPARQL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Geography</a:t>
            </a:r>
            <a:r>
              <a:rPr lang="de-DE" dirty="0" smtClean="0"/>
              <a:t> Markup Language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GeoRSS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dirty="0" err="1" smtClean="0"/>
              <a:t>eXtensible</a:t>
            </a:r>
            <a:r>
              <a:rPr lang="de-DE" dirty="0" smtClean="0"/>
              <a:t> Access Control Markup Language (</a:t>
            </a:r>
            <a:r>
              <a:rPr lang="de-DE" dirty="0" err="1" smtClean="0"/>
              <a:t>GeoXACML</a:t>
            </a:r>
            <a:r>
              <a:rPr lang="de-DE" dirty="0" smtClean="0"/>
              <a:t>)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Geospatial</a:t>
            </a:r>
            <a:r>
              <a:rPr lang="de-DE" dirty="0" smtClean="0"/>
              <a:t> User Feedback (GUF)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GroundwaterML</a:t>
            </a:r>
            <a:endParaRPr lang="de-DE" dirty="0" smtClean="0"/>
          </a:p>
          <a:p>
            <a:r>
              <a:rPr lang="de-DE" dirty="0" smtClean="0"/>
              <a:t>    i3s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IndoorGML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InfraGML</a:t>
            </a:r>
            <a:endParaRPr lang="de-DE" dirty="0" smtClean="0"/>
          </a:p>
          <a:p>
            <a:r>
              <a:rPr lang="de-DE" dirty="0" smtClean="0"/>
              <a:t>    KML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LandInfra</a:t>
            </a:r>
            <a:endParaRPr lang="de-DE" dirty="0" smtClean="0"/>
          </a:p>
          <a:p>
            <a:r>
              <a:rPr lang="de-DE" dirty="0" smtClean="0"/>
              <a:t>    Location Services (</a:t>
            </a:r>
            <a:r>
              <a:rPr lang="de-DE" dirty="0" err="1" smtClean="0"/>
              <a:t>OpenLS</a:t>
            </a:r>
            <a:r>
              <a:rPr lang="de-DE" dirty="0" smtClean="0"/>
              <a:t>)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Moving</a:t>
            </a:r>
            <a:r>
              <a:rPr lang="de-DE" dirty="0" smtClean="0"/>
              <a:t> Features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NetCDF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Observations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smtClean="0"/>
              <a:t>    Open </a:t>
            </a:r>
            <a:r>
              <a:rPr lang="de-DE" dirty="0" err="1" smtClean="0"/>
              <a:t>GeoSMS</a:t>
            </a:r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20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8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mtClean="0"/>
              <a:t>CEOS, Committee on Earth Observation Satellites</a:t>
            </a:r>
          </a:p>
          <a:p>
            <a:r>
              <a:rPr lang="en-US" altLang="de-DE" smtClean="0"/>
              <a:t>DGIWG, Digital Geographic Information Working Group</a:t>
            </a:r>
          </a:p>
          <a:p>
            <a:r>
              <a:rPr lang="en-US" altLang="de-DE" smtClean="0"/>
              <a:t>EPSG, European Petroleum Survey Group</a:t>
            </a:r>
          </a:p>
          <a:p>
            <a:r>
              <a:rPr lang="en-US" altLang="de-DE" smtClean="0"/>
              <a:t>FIG, International Federation of Surveyors</a:t>
            </a:r>
          </a:p>
          <a:p>
            <a:r>
              <a:rPr lang="de-DE" altLang="de-DE" smtClean="0"/>
              <a:t>GSDI, Global Spatial Data Infrastructure</a:t>
            </a:r>
          </a:p>
          <a:p>
            <a:r>
              <a:rPr lang="en-US" altLang="de-DE" smtClean="0"/>
              <a:t>IAG, International Association of Geodesy</a:t>
            </a:r>
          </a:p>
          <a:p>
            <a:r>
              <a:rPr lang="de-DE" altLang="de-DE" smtClean="0"/>
              <a:t>ICA, International Cartographic Association</a:t>
            </a:r>
          </a:p>
          <a:p>
            <a:r>
              <a:rPr lang="de-DE" altLang="de-DE" smtClean="0"/>
              <a:t>ICAO, International Civil Aviation Organization</a:t>
            </a:r>
          </a:p>
          <a:p>
            <a:r>
              <a:rPr lang="en-US" altLang="de-DE" smtClean="0"/>
              <a:t>IEEE, Geoscience and Remote Sensing Society</a:t>
            </a:r>
          </a:p>
          <a:p>
            <a:r>
              <a:rPr lang="de-DE" altLang="de-DE" smtClean="0"/>
              <a:t>IHB, International Hydrographic Bureau</a:t>
            </a:r>
          </a:p>
          <a:p>
            <a:r>
              <a:rPr lang="en-US" altLang="de-DE" smtClean="0"/>
              <a:t>ISCGM, International Steering Committee for Global Mapping</a:t>
            </a:r>
          </a:p>
          <a:p>
            <a:r>
              <a:rPr lang="en-US" altLang="de-DE" smtClean="0"/>
              <a:t>ISPRS, International Society for Photogrammetry and Remote Sensing</a:t>
            </a:r>
          </a:p>
          <a:p>
            <a:r>
              <a:rPr lang="de-DE" altLang="de-DE" smtClean="0"/>
              <a:t>JRC, Joint Research Centre, European Commission</a:t>
            </a:r>
          </a:p>
          <a:p>
            <a:r>
              <a:rPr lang="de-DE" altLang="de-DE" smtClean="0"/>
              <a:t>OGC, Open GIS Consortium</a:t>
            </a:r>
          </a:p>
          <a:p>
            <a:r>
              <a:rPr lang="en-US" altLang="de-DE" smtClean="0"/>
              <a:t>PCGIAP, Permanent Committee on GIS Infrastructure for Asia and</a:t>
            </a:r>
          </a:p>
          <a:p>
            <a:r>
              <a:rPr lang="de-DE" altLang="de-DE" smtClean="0"/>
              <a:t>the Pacific</a:t>
            </a:r>
          </a:p>
          <a:p>
            <a:r>
              <a:rPr lang="de-DE" altLang="de-DE" smtClean="0"/>
              <a:t>UNECE Economic Commission for Europe, Statistical Division</a:t>
            </a:r>
          </a:p>
          <a:p>
            <a:r>
              <a:rPr lang="en-US" altLang="de-DE" smtClean="0"/>
              <a:t>UNFAO Food and Agriculture Organization</a:t>
            </a:r>
          </a:p>
          <a:p>
            <a:r>
              <a:rPr lang="en-US" altLang="de-DE" smtClean="0"/>
              <a:t>UNGEGN, United Nations Group of Experts on Geographic Names</a:t>
            </a:r>
          </a:p>
          <a:p>
            <a:r>
              <a:rPr lang="en-US" altLang="de-DE" smtClean="0"/>
              <a:t>UNGIWG, United Nations Geographic Information Working Group</a:t>
            </a:r>
          </a:p>
          <a:p>
            <a:r>
              <a:rPr lang="de-DE" altLang="de-DE" smtClean="0"/>
              <a:t>WMO, World Meteorological Organization</a:t>
            </a:r>
          </a:p>
          <a:p>
            <a:r>
              <a:rPr lang="en-US" altLang="de-DE" smtClean="0"/>
              <a:t>PCIDEA, Permanent Committee on Spatial Data Infrastructure for the</a:t>
            </a:r>
          </a:p>
          <a:p>
            <a:r>
              <a:rPr lang="de-DE" altLang="de-DE" smtClean="0"/>
              <a:t>Americas</a:t>
            </a:r>
          </a:p>
          <a:p>
            <a:r>
              <a:rPr lang="en-US" altLang="de-DE" smtClean="0"/>
              <a:t>SCAR, Scientific Committee on Antarctic Research</a:t>
            </a:r>
          </a:p>
          <a:p>
            <a:r>
              <a:rPr lang="de-DE" altLang="de-DE" smtClean="0"/>
              <a:t>CEN/TC 287, Geographic information</a:t>
            </a:r>
          </a:p>
          <a:p>
            <a:r>
              <a:rPr lang="en-US" altLang="de-DE" smtClean="0"/>
              <a:t>UN Geographic Information Working Group</a:t>
            </a:r>
          </a:p>
          <a:p>
            <a:r>
              <a:rPr lang="de-DE" altLang="de-DE" smtClean="0"/>
              <a:t>(UNGIWG)</a:t>
            </a:r>
          </a:p>
          <a:p>
            <a:r>
              <a:rPr lang="de-DE" altLang="de-DE" smtClean="0"/>
              <a:t>• UN FAO GeoNetwork</a:t>
            </a:r>
          </a:p>
          <a:p>
            <a:r>
              <a:rPr lang="de-DE" altLang="de-DE" smtClean="0"/>
              <a:t>Permanent Committee on GIS Infrastructure for</a:t>
            </a:r>
          </a:p>
          <a:p>
            <a:r>
              <a:rPr lang="en-US" altLang="de-DE" smtClean="0"/>
              <a:t>Asia and the Pacific (PCGIAP)</a:t>
            </a:r>
          </a:p>
          <a:p>
            <a:r>
              <a:rPr lang="en-US" altLang="de-DE" smtClean="0"/>
              <a:t>International Steering Committee for Global</a:t>
            </a:r>
          </a:p>
          <a:p>
            <a:r>
              <a:rPr lang="de-DE" altLang="de-DE" smtClean="0"/>
              <a:t>Mapping (ISCGM)</a:t>
            </a:r>
          </a:p>
          <a:p>
            <a:endParaRPr lang="de-DE" altLang="de-DE" smtClean="0"/>
          </a:p>
          <a:p>
            <a:endParaRPr lang="de-DE" altLang="de-DE" smtClean="0"/>
          </a:p>
          <a:p>
            <a:r>
              <a:rPr lang="en-US" altLang="de-DE" smtClean="0"/>
              <a:t>W3C uses the term "liaison" to refer to coordination of activities with a variety of organizations, through a number of mechanisms ranging from very informal (e.g., an individual from another organization participates in a W3C Working Group, or just follows its work) to mutual membership, to even more formal agreements.</a:t>
            </a:r>
            <a:endParaRPr lang="de-DE" alt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EB0B8-7DA5-4F6A-9085-D6569E778FA1}" type="slidenum">
              <a:rPr lang="de-DE" altLang="de-DE" sz="1200" smtClean="0"/>
              <a:pPr/>
              <a:t>31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 rot="16200000">
            <a:off x="-544513" y="2481263"/>
            <a:ext cx="12541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altLang="de-DE" smtClean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0795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4D90D0D9-FF7F-4EBA-BC6A-38547E506867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99EA-2093-48EF-8CAA-15DAE6616858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altLang="en-US"/>
              <a:t>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3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5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12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20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99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0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45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800"/>
              </a:spcBef>
              <a:defRPr/>
            </a:lvl2pPr>
            <a:lvl3pPr>
              <a:spcBef>
                <a:spcPts val="1800"/>
              </a:spcBef>
              <a:defRPr/>
            </a:lvl3pPr>
            <a:lvl4pPr>
              <a:spcBef>
                <a:spcPts val="1800"/>
              </a:spcBef>
              <a:defRPr/>
            </a:lvl4pPr>
            <a:lvl5pPr>
              <a:spcBef>
                <a:spcPts val="18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28F7-13CB-4684-A182-5A0FB5B7FB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2624" y="1916832"/>
            <a:ext cx="7705799" cy="410445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19BC-6E4F-42CC-9EC6-D0C7D7723793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D6C6-1C2F-4750-8DF7-B3A258CA8522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347" y="2924944"/>
            <a:ext cx="7189093" cy="1944216"/>
          </a:xfrm>
        </p:spPr>
        <p:txBody>
          <a:bodyPr/>
          <a:lstStyle>
            <a:lvl1pPr algn="r">
              <a:defRPr sz="2400" b="0" spc="300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altLang="en-US"/>
              <a:t>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6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 rot="16200000">
            <a:off x="-568325" y="2332037"/>
            <a:ext cx="134620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Tahoma" pitchFamily="34" charset="0"/>
              </a:rPr>
              <a:t>Open Source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-10795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7FAEF421-9EC0-4B4B-AC4A-04FF6907F21A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das Titelformat zu bearbeiten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dirty="0" smtClean="0"/>
              <a:t>Klicken Sie, um die Formate des Vorlagentextes zu bearbeiten</a:t>
            </a:r>
          </a:p>
          <a:p>
            <a:pPr lvl="1"/>
            <a:r>
              <a:rPr lang="de-CH" altLang="de-CH" dirty="0" smtClean="0"/>
              <a:t>Zweite Ebene</a:t>
            </a:r>
          </a:p>
          <a:p>
            <a:pPr lvl="2"/>
            <a:r>
              <a:rPr lang="de-CH" altLang="de-CH" dirty="0" smtClean="0"/>
              <a:t>Dritte Ebene</a:t>
            </a:r>
          </a:p>
          <a:p>
            <a:pPr lvl="3"/>
            <a:r>
              <a:rPr lang="de-CH" altLang="de-CH" dirty="0" smtClean="0"/>
              <a:t>Vierte Ebene</a:t>
            </a:r>
          </a:p>
          <a:p>
            <a:pPr lvl="4"/>
            <a:r>
              <a:rPr lang="de-CH" altLang="de-CH" dirty="0" smtClean="0"/>
              <a:t>Fünfte Ebene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6329363" y="6324600"/>
            <a:ext cx="183197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8B108CF-A63E-4CE4-9033-64CD7BD06FF2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323850" y="6440488"/>
            <a:ext cx="37433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3" r:id="rId3"/>
    <p:sldLayoutId id="2147483814" r:id="rId4"/>
    <p:sldLayoutId id="2147483817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1">
            <a:lumMod val="95000"/>
          </a:schemeClr>
        </a:buClr>
        <a:buSzPct val="120000"/>
        <a:buFont typeface="Wingdings" panose="05000000000000000000" pitchFamily="2" charset="2"/>
        <a:buChar char="§"/>
        <a:defRPr sz="16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D9D9D9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D9D9D9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D9D9D9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D9D9D9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5A78-C593-4DC3-B35B-E01EAD818E72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-107950" y="6148536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7FAEF421-9EC0-4B4B-AC4A-04FF6907F21A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 rot="16200000">
            <a:off x="-2247119" y="3163768"/>
            <a:ext cx="470378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de-DE" dirty="0" smtClean="0">
                <a:solidFill>
                  <a:schemeClr val="bg1"/>
                </a:solidFill>
                <a:latin typeface="Tahoma" pitchFamily="34" charset="0"/>
              </a:rPr>
              <a:t>Interoperability, OGC Web Services and Standards</a:t>
            </a:r>
            <a:endParaRPr lang="de-DE" altLang="de-DE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1" name="Picture 11" descr="HFT_EK1_CMYK_maxH16m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16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77398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gdi-de.org/display/Arch/Verzeichnis%20GDI-DE%20Standard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eoserv.weichand.de:8080/geoserver/wfs?service=WFS&amp;version=1.1.0&amp;request=GetCapabilities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db-engines.com/de/rank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sdistandards.icaci.org/wp-content/uploads/2018/10/5_Odijk_BAG-Netherlands_excl_movie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odimpact.org/files/case-study-denmark.pdf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" y="1"/>
            <a:ext cx="10978532" cy="71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50825" y="3735165"/>
            <a:ext cx="8893175" cy="762000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                                               Franz-Josef Behr, </a:t>
            </a:r>
            <a:r>
              <a:rPr lang="de-DE" altLang="de-DE" sz="2400" dirty="0" smtClean="0">
                <a:solidFill>
                  <a:schemeClr val="bg1"/>
                </a:solidFill>
              </a:rPr>
              <a:t>Stuttgart University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of</a:t>
            </a:r>
            <a:r>
              <a:rPr lang="de-DE" altLang="de-DE" sz="2400" dirty="0" smtClean="0">
                <a:solidFill>
                  <a:schemeClr val="bg1"/>
                </a:solidFill>
              </a:rPr>
              <a:t> Applied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Sciences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50825" y="4654327"/>
            <a:ext cx="8893175" cy="431800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en-US" altLang="de-DE" b="1" dirty="0" smtClean="0">
                <a:solidFill>
                  <a:schemeClr val="bg1"/>
                </a:solidFill>
              </a:rPr>
              <a:t>24.10.2018</a:t>
            </a:r>
            <a:r>
              <a:rPr lang="en-US" altLang="de-DE" b="1" dirty="0">
                <a:solidFill>
                  <a:schemeClr val="bg1"/>
                </a:solidFill>
              </a:rPr>
              <a:t>, Chief Directorate: National Geospatial Information in Cape </a:t>
            </a:r>
            <a:r>
              <a:rPr lang="en-US" altLang="de-DE" b="1" dirty="0" smtClean="0">
                <a:solidFill>
                  <a:schemeClr val="bg1"/>
                </a:solidFill>
              </a:rPr>
              <a:t>Town, South Africa</a:t>
            </a:r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250825" y="1196752"/>
            <a:ext cx="8893175" cy="1843088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/>
                </a:solidFill>
              </a:rPr>
              <a:t>                                               </a:t>
            </a:r>
            <a:r>
              <a:rPr lang="en-US" altLang="de-DE" sz="2800" b="1" dirty="0">
                <a:solidFill>
                  <a:schemeClr val="bg1"/>
                </a:solidFill>
              </a:rPr>
              <a:t>Interoperability, OGC Web Services and Standards</a:t>
            </a:r>
          </a:p>
        </p:txBody>
      </p:sp>
      <p:sp>
        <p:nvSpPr>
          <p:cNvPr id="2" name="Rechteck 1"/>
          <p:cNvSpPr/>
          <p:nvPr/>
        </p:nvSpPr>
        <p:spPr>
          <a:xfrm rot="16200000">
            <a:off x="-2650161" y="3120404"/>
            <a:ext cx="6386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By</a:t>
            </a:r>
            <a:r>
              <a:rPr lang="de-DE" sz="1400" dirty="0">
                <a:solidFill>
                  <a:srgbClr val="FF0000"/>
                </a:solidFill>
              </a:rPr>
              <a:t> Hochschule für Technik </a:t>
            </a:r>
            <a:r>
              <a:rPr lang="de-DE" sz="1400" dirty="0" smtClean="0">
                <a:solidFill>
                  <a:srgbClr val="FF0000"/>
                </a:solidFill>
              </a:rPr>
              <a:t>Stuttgart </a:t>
            </a:r>
            <a:r>
              <a:rPr lang="de-DE" sz="1400" dirty="0">
                <a:solidFill>
                  <a:srgbClr val="FF0000"/>
                </a:solidFill>
              </a:rPr>
              <a:t>[CC BY-SA 3.0 (http://creativecommons.org/licenses/by-sa/3.0)], via Wikimedia </a:t>
            </a:r>
            <a:r>
              <a:rPr lang="de-DE" sz="1400" dirty="0" err="1">
                <a:solidFill>
                  <a:srgbClr val="FF0000"/>
                </a:solidFill>
              </a:rPr>
              <a:t>Commons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00089" y="6021288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content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licensed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under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a Creative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Commons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-Lizenz CC BY-NC-SA. </a:t>
            </a:r>
          </a:p>
        </p:txBody>
      </p:sp>
      <p:pic>
        <p:nvPicPr>
          <p:cNvPr id="1026" name="Picture 2" descr="C:\Users\behr\AppData\Local\Temp\SNAGHTML2534e1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0096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609600"/>
            <a:ext cx="8461375" cy="685800"/>
          </a:xfrm>
        </p:spPr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Semantical Interoperability: between knowledge islands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27088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Technical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5029200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Political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364163" y="3228975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Personal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364163" y="4149725"/>
            <a:ext cx="2447925" cy="503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Collaboration between groups and disciplines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4868863"/>
            <a:ext cx="3924300" cy="15843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000" smtClean="0">
                <a:solidFill>
                  <a:schemeClr val="bg1"/>
                </a:solidFill>
              </a:rPr>
              <a:t>Transcending the barriers</a:t>
            </a:r>
          </a:p>
          <a:p>
            <a:pPr>
              <a:lnSpc>
                <a:spcPct val="90000"/>
              </a:lnSpc>
            </a:pPr>
            <a:r>
              <a:rPr lang="de-DE" altLang="de-DE" sz="2000" smtClean="0">
                <a:solidFill>
                  <a:schemeClr val="bg1"/>
                </a:solidFill>
              </a:rPr>
              <a:t>communication </a:t>
            </a:r>
          </a:p>
          <a:p>
            <a:pPr>
              <a:lnSpc>
                <a:spcPct val="90000"/>
              </a:lnSpc>
            </a:pPr>
            <a:r>
              <a:rPr lang="de-DE" altLang="de-DE" sz="2000" smtClean="0">
                <a:solidFill>
                  <a:schemeClr val="bg1"/>
                </a:solidFill>
              </a:rPr>
              <a:t>evolving over years, </a:t>
            </a:r>
          </a:p>
          <a:p>
            <a:pPr>
              <a:lnSpc>
                <a:spcPct val="90000"/>
              </a:lnSpc>
            </a:pPr>
            <a:r>
              <a:rPr lang="de-DE" altLang="de-DE" sz="2000" smtClean="0">
                <a:solidFill>
                  <a:schemeClr val="bg1"/>
                </a:solidFill>
              </a:rPr>
              <a:t>based on knowledge</a:t>
            </a:r>
          </a:p>
          <a:p>
            <a:pPr>
              <a:lnSpc>
                <a:spcPct val="90000"/>
              </a:lnSpc>
            </a:pPr>
            <a:r>
              <a:rPr lang="de-DE" altLang="de-DE" sz="2000" smtClean="0">
                <a:solidFill>
                  <a:schemeClr val="bg1"/>
                </a:solidFill>
              </a:rPr>
              <a:t>still part of scientific research</a:t>
            </a:r>
          </a:p>
          <a:p>
            <a:pPr>
              <a:lnSpc>
                <a:spcPct val="90000"/>
              </a:lnSpc>
            </a:pPr>
            <a:endParaRPr lang="de-DE" altLang="de-DE" sz="2000" smtClean="0">
              <a:solidFill>
                <a:schemeClr val="bg1"/>
              </a:solidFill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827088" y="41640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Institutional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r>
              <a:rPr lang="de-DE" altLang="de-DE">
                <a:solidFill>
                  <a:schemeClr val="bg1"/>
                </a:solidFill>
              </a:rPr>
              <a:t/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827088" y="24209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Personal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5364163" y="2349500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Semantical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468313" y="3586163"/>
            <a:ext cx="3171825" cy="11557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Vocabularies,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Ontologies</a:t>
            </a:r>
          </a:p>
        </p:txBody>
      </p:sp>
      <p:grpSp>
        <p:nvGrpSpPr>
          <p:cNvPr id="89103" name="Group 15"/>
          <p:cNvGrpSpPr>
            <a:grpSpLocks/>
          </p:cNvGrpSpPr>
          <p:nvPr/>
        </p:nvGrpSpPr>
        <p:grpSpPr bwMode="auto">
          <a:xfrm>
            <a:off x="7235825" y="2924175"/>
            <a:ext cx="360363" cy="1296988"/>
            <a:chOff x="4558" y="1842"/>
            <a:chExt cx="227" cy="817"/>
          </a:xfrm>
        </p:grpSpPr>
        <p:sp>
          <p:nvSpPr>
            <p:cNvPr id="12303" name="AutoShape 13"/>
            <p:cNvSpPr>
              <a:spLocks noChangeArrowheads="1"/>
            </p:cNvSpPr>
            <p:nvPr/>
          </p:nvSpPr>
          <p:spPr bwMode="auto">
            <a:xfrm>
              <a:off x="4558" y="1842"/>
              <a:ext cx="91" cy="273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2304" name="AutoShape 14"/>
            <p:cNvSpPr>
              <a:spLocks noChangeArrowheads="1"/>
            </p:cNvSpPr>
            <p:nvPr/>
          </p:nvSpPr>
          <p:spPr bwMode="auto">
            <a:xfrm>
              <a:off x="4694" y="1842"/>
              <a:ext cx="91" cy="817"/>
            </a:xfrm>
            <a:prstGeom prst="upArrow">
              <a:avLst>
                <a:gd name="adj1" fmla="val 50000"/>
                <a:gd name="adj2" fmla="val 224451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</p:grp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2843213" y="4881563"/>
            <a:ext cx="2808287" cy="1703387"/>
          </a:xfrm>
          <a:prstGeom prst="ellipse">
            <a:avLst/>
          </a:prstGeom>
          <a:solidFill>
            <a:srgbClr val="00008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dirty="0" smtClean="0">
                <a:solidFill>
                  <a:schemeClr val="bg1"/>
                </a:solidFill>
              </a:rPr>
              <a:t>Projects.</a:t>
            </a:r>
            <a:br>
              <a:rPr lang="de-DE" altLang="de-DE" sz="1800" dirty="0" smtClean="0">
                <a:solidFill>
                  <a:schemeClr val="bg1"/>
                </a:solidFill>
              </a:rPr>
            </a:br>
            <a:r>
              <a:rPr lang="de-DE" altLang="de-DE" sz="1800" dirty="0" err="1" smtClean="0">
                <a:solidFill>
                  <a:schemeClr val="bg1"/>
                </a:solidFill>
              </a:rPr>
              <a:t>presentations</a:t>
            </a:r>
            <a:r>
              <a:rPr lang="de-DE" altLang="de-DE" sz="1800" dirty="0">
                <a:solidFill>
                  <a:schemeClr val="bg1"/>
                </a:solidFill>
              </a:rPr>
              <a:t>,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err="1">
                <a:solidFill>
                  <a:schemeClr val="bg1"/>
                </a:solidFill>
              </a:rPr>
              <a:t>workshops</a:t>
            </a:r>
            <a:r>
              <a:rPr lang="de-DE" altLang="de-DE" sz="1800" dirty="0">
                <a:solidFill>
                  <a:schemeClr val="bg1"/>
                </a:solidFill>
              </a:rPr>
              <a:t>,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err="1" smtClean="0">
                <a:solidFill>
                  <a:schemeClr val="bg1"/>
                </a:solidFill>
              </a:rPr>
              <a:t>sharing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de-DE" altLang="de-DE" sz="18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>
            <a:off x="5867400" y="2817813"/>
            <a:ext cx="3024188" cy="1079500"/>
          </a:xfrm>
          <a:prstGeom prst="wedgeEllipseCallout">
            <a:avLst>
              <a:gd name="adj1" fmla="val -35458"/>
              <a:gd name="adj2" fmla="val 81616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Collaboration between groups and</a:t>
            </a:r>
            <a:r>
              <a:rPr lang="de-DE" altLang="de-DE">
                <a:solidFill>
                  <a:srgbClr val="CC0000"/>
                </a:solidFill>
              </a:rPr>
              <a:t> </a:t>
            </a:r>
            <a:r>
              <a:rPr lang="de-DE" altLang="de-DE" b="1">
                <a:solidFill>
                  <a:srgbClr val="CC0000"/>
                </a:solidFill>
              </a:rPr>
              <a:t>extreme different</a:t>
            </a:r>
            <a:r>
              <a:rPr lang="de-DE" altLang="de-DE">
                <a:solidFill>
                  <a:srgbClr val="CC0000"/>
                </a:solidFill>
              </a:rPr>
              <a:t> </a:t>
            </a:r>
            <a:r>
              <a:rPr lang="de-DE" altLang="de-DE">
                <a:solidFill>
                  <a:schemeClr val="bg1"/>
                </a:solidFill>
              </a:rPr>
              <a:t>disciplines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71 0.14792 L 3.88889E-6 0.00093 " pathEditMode="relative" ptsTypes="AA">
                                      <p:cBhvr>
                                        <p:cTn id="6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5" grpId="0" animBg="1"/>
      <p:bldP spid="89096" grpId="0" build="p"/>
      <p:bldP spid="89099" grpId="0" animBg="1"/>
      <p:bldP spid="89100" grpId="0" animBg="1"/>
      <p:bldP spid="89104" grpId="0" animBg="1" autoUpdateAnimBg="0"/>
      <p:bldP spid="89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Semantics</a:t>
            </a:r>
          </a:p>
        </p:txBody>
      </p:sp>
      <p:sp>
        <p:nvSpPr>
          <p:cNvPr id="1331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82625" y="1916113"/>
            <a:ext cx="7705725" cy="4105275"/>
          </a:xfrm>
        </p:spPr>
        <p:txBody>
          <a:bodyPr/>
          <a:lstStyle/>
          <a:p>
            <a:r>
              <a:rPr lang="de-DE" altLang="de-DE" smtClean="0"/>
              <a:t>Part of the linguistics (study of language) and semiotics (study of signs)</a:t>
            </a:r>
          </a:p>
          <a:p>
            <a:r>
              <a:rPr lang="de-DE" altLang="de-DE" smtClean="0"/>
              <a:t>According to Wikipedia:</a:t>
            </a:r>
          </a:p>
          <a:p>
            <a:pPr lvl="1"/>
            <a:r>
              <a:rPr lang="en-US" altLang="de-DE" smtClean="0"/>
              <a:t>From the ancient Greek: σημαντικός sēmantikós; important),</a:t>
            </a:r>
          </a:p>
          <a:p>
            <a:pPr lvl="1"/>
            <a:r>
              <a:rPr lang="en-US" altLang="de-DE" smtClean="0"/>
              <a:t>the study of meaning</a:t>
            </a:r>
          </a:p>
          <a:p>
            <a:pPr lvl="1"/>
            <a:r>
              <a:rPr lang="en-US" altLang="de-DE" smtClean="0"/>
              <a:t>focuses on the relation between signifiers, like words, phrases, signs, and symbols, and what they stand for, their denotation. </a:t>
            </a: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117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1"/>
          <p:cNvSpPr>
            <a:spLocks noGrp="1"/>
          </p:cNvSpPr>
          <p:nvPr>
            <p:ph type="dt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BD4BB-1479-4035-A7F7-8E9E17C95530}" type="datetime1">
              <a:rPr lang="en-US" altLang="de-DE" sz="900" smtClean="0">
                <a:solidFill>
                  <a:schemeClr val="bg2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11/8/2018</a:t>
            </a:fld>
            <a:r>
              <a:rPr lang="en-US" altLang="en-US" sz="900" smtClean="0">
                <a:solidFill>
                  <a:schemeClr val="bg2"/>
                </a:solidFill>
                <a:latin typeface="Tahoma" pitchFamily="34" charset="0"/>
              </a:rPr>
              <a:t>Prof. </a:t>
            </a:r>
            <a:r>
              <a:rPr lang="de-DE" altLang="en-US" sz="900" smtClean="0">
                <a:solidFill>
                  <a:schemeClr val="bg2"/>
                </a:solidFill>
                <a:latin typeface="Tahoma" pitchFamily="34" charset="0"/>
              </a:rPr>
              <a:t>Dr.-Ing. </a:t>
            </a:r>
            <a:r>
              <a:rPr lang="en-US" altLang="en-US" sz="900" smtClean="0">
                <a:solidFill>
                  <a:schemeClr val="bg2"/>
                </a:solidFill>
                <a:latin typeface="Tahoma" pitchFamily="34" charset="0"/>
              </a:rPr>
              <a:t>Franz-Josef Behr</a:t>
            </a:r>
          </a:p>
        </p:txBody>
      </p:sp>
      <p:sp>
        <p:nvSpPr>
          <p:cNvPr id="1433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Ontology</a:t>
            </a:r>
          </a:p>
        </p:txBody>
      </p:sp>
      <p:sp>
        <p:nvSpPr>
          <p:cNvPr id="14340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82625" y="1916113"/>
            <a:ext cx="7705725" cy="4105275"/>
          </a:xfrm>
        </p:spPr>
        <p:txBody>
          <a:bodyPr/>
          <a:lstStyle/>
          <a:p>
            <a:r>
              <a:rPr lang="en-US" altLang="de-DE" smtClean="0"/>
              <a:t>In philosphy: "metaphysical science or study of being” [1] study of the nature of being, becoming, existence, or reality, as well as the basic categories of being and their relations</a:t>
            </a:r>
          </a:p>
          <a:p>
            <a:r>
              <a:rPr lang="en-US" altLang="de-DE" smtClean="0"/>
              <a:t>In computer science and information science, an ontology formally represents knowledge as a hierarchy of concepts within a domain, using a shared vocabulary to denote the types, properties and interrelationships of those concepts</a:t>
            </a:r>
          </a:p>
          <a:p>
            <a:r>
              <a:rPr lang="en-US" altLang="de-DE" smtClean="0"/>
              <a:t>"The hierarchical structuring of knowledge about things by subcategorising them according to their essential (or at least relevant and/or cognitive) qualities." [2]</a:t>
            </a:r>
            <a:endParaRPr lang="de-DE" altLang="de-DE" smtClean="0"/>
          </a:p>
        </p:txBody>
      </p:sp>
      <p:sp>
        <p:nvSpPr>
          <p:cNvPr id="5" name="Textfeld 4"/>
          <p:cNvSpPr txBox="1"/>
          <p:nvPr/>
        </p:nvSpPr>
        <p:spPr>
          <a:xfrm>
            <a:off x="468313" y="5394325"/>
            <a:ext cx="80581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</a:rPr>
              <a:t>[1] http://www.etymonline.com/index.php?search=ontology&amp;searchmode=none [2014-04-11]</a:t>
            </a:r>
            <a:br>
              <a:rPr lang="de-DE">
                <a:solidFill>
                  <a:schemeClr val="bg1">
                    <a:lumMod val="85000"/>
                  </a:schemeClr>
                </a:solidFill>
              </a:rPr>
            </a:br>
            <a:r>
              <a:rPr lang="de-DE">
                <a:solidFill>
                  <a:schemeClr val="bg1">
                    <a:lumMod val="85000"/>
                  </a:schemeClr>
                </a:solidFill>
              </a:rPr>
              <a:t>[2] http://foldoc.org/ontology [2014-04-11]</a:t>
            </a:r>
          </a:p>
        </p:txBody>
      </p:sp>
    </p:spTree>
    <p:extLst>
      <p:ext uri="{BB962C8B-B14F-4D97-AF65-F5344CB8AC3E}">
        <p14:creationId xmlns:p14="http://schemas.microsoft.com/office/powerpoint/2010/main" val="26102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z="2400" smtClean="0">
                <a:solidFill>
                  <a:schemeClr val="bg1"/>
                </a:solidFill>
                <a:latin typeface="Calibri" pitchFamily="34" charset="0"/>
              </a:rPr>
              <a:t>Institutional Interoperability: between organisations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27088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Technical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27088" y="5029200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Political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364163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Institutional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828213" y="3571875"/>
            <a:ext cx="2447925" cy="503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Relationships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828213" y="4221163"/>
            <a:ext cx="2447925" cy="503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Interpersonal Standards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4133850"/>
            <a:ext cx="3313113" cy="1584325"/>
          </a:xfrm>
          <a:noFill/>
        </p:spPr>
        <p:txBody>
          <a:bodyPr/>
          <a:lstStyle/>
          <a:p>
            <a:r>
              <a:rPr lang="de-DE" altLang="de-DE" sz="1800" smtClean="0">
                <a:solidFill>
                  <a:schemeClr val="bg1"/>
                </a:solidFill>
              </a:rPr>
              <a:t>dependencies</a:t>
            </a:r>
          </a:p>
          <a:p>
            <a:r>
              <a:rPr lang="de-DE" altLang="de-DE" sz="1800" smtClean="0">
                <a:solidFill>
                  <a:schemeClr val="bg1"/>
                </a:solidFill>
              </a:rPr>
              <a:t>evolving over years, </a:t>
            </a:r>
          </a:p>
          <a:p>
            <a:r>
              <a:rPr lang="de-DE" altLang="de-DE" sz="1800" smtClean="0">
                <a:solidFill>
                  <a:schemeClr val="bg1"/>
                </a:solidFill>
              </a:rPr>
              <a:t>based on decision, shaped by communicated convictions</a:t>
            </a:r>
          </a:p>
          <a:p>
            <a:endParaRPr lang="de-DE" altLang="de-DE" sz="1800" smtClean="0">
              <a:solidFill>
                <a:schemeClr val="bg1"/>
              </a:solidFill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827088" y="33004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Semantical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827088" y="24209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Personal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5364163" y="1844675"/>
            <a:ext cx="2447925" cy="1497013"/>
            <a:chOff x="3379" y="1162"/>
            <a:chExt cx="1542" cy="943"/>
          </a:xfrm>
        </p:grpSpPr>
        <p:sp>
          <p:nvSpPr>
            <p:cNvPr id="15374" name="Rectangle 12"/>
            <p:cNvSpPr>
              <a:spLocks noChangeArrowheads="1"/>
            </p:cNvSpPr>
            <p:nvPr/>
          </p:nvSpPr>
          <p:spPr bwMode="auto">
            <a:xfrm>
              <a:off x="3379" y="1661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Personal</a:t>
              </a:r>
              <a:r>
                <a:rPr lang="de-DE" altLang="de-DE">
                  <a:solidFill>
                    <a:schemeClr val="tx1"/>
                  </a:solidFill>
                </a:rPr>
                <a:t> 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15375" name="AutoShape 13"/>
            <p:cNvSpPr>
              <a:spLocks noChangeArrowheads="1"/>
            </p:cNvSpPr>
            <p:nvPr/>
          </p:nvSpPr>
          <p:spPr bwMode="auto">
            <a:xfrm>
              <a:off x="4604" y="1162"/>
              <a:ext cx="272" cy="590"/>
            </a:xfrm>
            <a:prstGeom prst="upDownArrow">
              <a:avLst>
                <a:gd name="adj1" fmla="val 50000"/>
                <a:gd name="adj2" fmla="val 43382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</p:grp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1403350" y="3573463"/>
            <a:ext cx="3240088" cy="2206625"/>
          </a:xfrm>
          <a:prstGeom prst="ellipse">
            <a:avLst/>
          </a:prstGeom>
          <a:solidFill>
            <a:srgbClr val="CC0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dirty="0" smtClean="0">
                <a:solidFill>
                  <a:schemeClr val="bg1"/>
                </a:solidFill>
              </a:rPr>
              <a:t>Liaisons,</a:t>
            </a:r>
            <a:br>
              <a:rPr lang="de-DE" altLang="de-DE" sz="1800" dirty="0" smtClean="0">
                <a:solidFill>
                  <a:schemeClr val="bg1"/>
                </a:solidFill>
              </a:rPr>
            </a:br>
            <a:r>
              <a:rPr lang="de-DE" altLang="de-DE" sz="1800" dirty="0" smtClean="0">
                <a:solidFill>
                  <a:schemeClr val="bg1"/>
                </a:solidFill>
              </a:rPr>
              <a:t>Agreements,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common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projects</a:t>
            </a:r>
            <a:r>
              <a:rPr lang="de-DE" altLang="de-DE" sz="1800" dirty="0">
                <a:solidFill>
                  <a:schemeClr val="bg1"/>
                </a:solidFill>
              </a:rPr>
              <a:t/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>
                <a:solidFill>
                  <a:schemeClr val="bg1"/>
                </a:solidFill>
              </a:rPr>
              <a:t>Memorandum </a:t>
            </a:r>
            <a:r>
              <a:rPr lang="de-DE" altLang="de-DE" sz="1800" dirty="0" err="1">
                <a:solidFill>
                  <a:schemeClr val="bg1"/>
                </a:solidFill>
              </a:rPr>
              <a:t>of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>
                <a:solidFill>
                  <a:schemeClr val="bg1"/>
                </a:solidFill>
              </a:rPr>
              <a:t>Understand</a:t>
            </a:r>
            <a:r>
              <a:rPr lang="de-DE" altLang="de-DE" sz="1800" dirty="0">
                <a:solidFill>
                  <a:schemeClr val="bg1"/>
                </a:solidFill>
              </a:rPr>
              <a:t/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>
                <a:solidFill>
                  <a:schemeClr val="bg1"/>
                </a:solidFill>
              </a:rPr>
              <a:t>(</a:t>
            </a:r>
            <a:r>
              <a:rPr lang="de-DE" altLang="de-DE" sz="1800" dirty="0" err="1">
                <a:solidFill>
                  <a:schemeClr val="bg1"/>
                </a:solidFill>
              </a:rPr>
              <a:t>MoU</a:t>
            </a:r>
            <a:r>
              <a:rPr lang="de-DE" altLang="de-DE" sz="1800" dirty="0">
                <a:solidFill>
                  <a:schemeClr val="bg1"/>
                </a:solidFill>
              </a:rPr>
              <a:t>),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smtClean="0">
                <a:solidFill>
                  <a:schemeClr val="bg1"/>
                </a:solidFill>
              </a:rPr>
              <a:t>…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3959225" y="5143500"/>
            <a:ext cx="2808288" cy="1271588"/>
          </a:xfrm>
          <a:prstGeom prst="ellipse">
            <a:avLst/>
          </a:prstGeom>
          <a:solidFill>
            <a:srgbClr val="00008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How can we learn to extend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collaboration?</a:t>
            </a:r>
          </a:p>
        </p:txBody>
      </p:sp>
    </p:spTree>
    <p:extLst>
      <p:ext uri="{BB962C8B-B14F-4D97-AF65-F5344CB8AC3E}">
        <p14:creationId xmlns:p14="http://schemas.microsoft.com/office/powerpoint/2010/main" val="30561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32 0.34746 L 3.88889E-6 -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29" grpId="0" animBg="1"/>
      <p:bldP spid="90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Political Interoperability: between communities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27088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Technical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64163" y="30845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Political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4133850"/>
            <a:ext cx="3313113" cy="1584325"/>
          </a:xfrm>
          <a:noFill/>
        </p:spPr>
        <p:txBody>
          <a:bodyPr/>
          <a:lstStyle/>
          <a:p>
            <a:r>
              <a:rPr lang="de-DE" altLang="de-DE" sz="1800" smtClean="0">
                <a:solidFill>
                  <a:schemeClr val="bg1"/>
                </a:solidFill>
              </a:rPr>
              <a:t>political interests, economical interests</a:t>
            </a:r>
          </a:p>
          <a:p>
            <a:r>
              <a:rPr lang="de-DE" altLang="de-DE" sz="1800" smtClean="0">
                <a:solidFill>
                  <a:schemeClr val="bg1"/>
                </a:solidFill>
              </a:rPr>
              <a:t>Long term process</a:t>
            </a:r>
          </a:p>
          <a:p>
            <a:endParaRPr lang="de-DE" altLang="de-DE" sz="1800" smtClean="0">
              <a:solidFill>
                <a:schemeClr val="bg1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827088" y="41640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Institutional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r>
              <a:rPr lang="de-DE" altLang="de-DE">
                <a:solidFill>
                  <a:schemeClr val="bg1"/>
                </a:solidFill>
              </a:rPr>
              <a:t/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827088" y="33004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Semantical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827088" y="24209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Personal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4643438" y="1355725"/>
            <a:ext cx="3168650" cy="1857375"/>
            <a:chOff x="2925" y="854"/>
            <a:chExt cx="1996" cy="1170"/>
          </a:xfrm>
        </p:grpSpPr>
        <p:sp>
          <p:nvSpPr>
            <p:cNvPr id="16396" name="AutoShape 17"/>
            <p:cNvSpPr>
              <a:spLocks noChangeArrowheads="1"/>
            </p:cNvSpPr>
            <p:nvPr/>
          </p:nvSpPr>
          <p:spPr bwMode="auto">
            <a:xfrm>
              <a:off x="4785" y="1162"/>
              <a:ext cx="91" cy="862"/>
            </a:xfrm>
            <a:prstGeom prst="downArrow">
              <a:avLst>
                <a:gd name="adj1" fmla="val 50000"/>
                <a:gd name="adj2" fmla="val 236813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6397" name="Rectangle 14"/>
            <p:cNvSpPr>
              <a:spLocks noChangeArrowheads="1"/>
            </p:cNvSpPr>
            <p:nvPr/>
          </p:nvSpPr>
          <p:spPr bwMode="auto">
            <a:xfrm>
              <a:off x="3379" y="854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Technical </a:t>
              </a:r>
              <a:br>
                <a:rPr lang="de-DE" altLang="de-DE">
                  <a:solidFill>
                    <a:schemeClr val="bg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16398" name="AutoShape 16"/>
            <p:cNvSpPr>
              <a:spLocks noChangeArrowheads="1"/>
            </p:cNvSpPr>
            <p:nvPr/>
          </p:nvSpPr>
          <p:spPr bwMode="auto">
            <a:xfrm>
              <a:off x="4604" y="1434"/>
              <a:ext cx="90" cy="590"/>
            </a:xfrm>
            <a:prstGeom prst="downArrow">
              <a:avLst>
                <a:gd name="adj1" fmla="val 50000"/>
                <a:gd name="adj2" fmla="val 163889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6399" name="Rectangle 13"/>
            <p:cNvSpPr>
              <a:spLocks noChangeArrowheads="1"/>
            </p:cNvSpPr>
            <p:nvPr/>
          </p:nvSpPr>
          <p:spPr bwMode="auto">
            <a:xfrm>
              <a:off x="3197" y="1126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Institutional</a:t>
              </a:r>
              <a:r>
                <a:rPr lang="de-DE" altLang="de-DE">
                  <a:solidFill>
                    <a:schemeClr val="tx1"/>
                  </a:solidFill>
                </a:rPr>
                <a:t> </a:t>
              </a:r>
              <a:r>
                <a:rPr lang="de-DE" altLang="de-DE">
                  <a:solidFill>
                    <a:schemeClr val="bg1"/>
                  </a:solidFill>
                </a:rPr>
                <a:t/>
              </a:r>
              <a:br>
                <a:rPr lang="de-DE" altLang="de-DE">
                  <a:solidFill>
                    <a:schemeClr val="bg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16400" name="AutoShape 15"/>
            <p:cNvSpPr>
              <a:spLocks noChangeArrowheads="1"/>
            </p:cNvSpPr>
            <p:nvPr/>
          </p:nvSpPr>
          <p:spPr bwMode="auto">
            <a:xfrm>
              <a:off x="4377" y="1706"/>
              <a:ext cx="90" cy="317"/>
            </a:xfrm>
            <a:prstGeom prst="downArrow">
              <a:avLst>
                <a:gd name="adj1" fmla="val 50000"/>
                <a:gd name="adj2" fmla="val 88056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6401" name="Rectangle 12"/>
            <p:cNvSpPr>
              <a:spLocks noChangeArrowheads="1"/>
            </p:cNvSpPr>
            <p:nvPr/>
          </p:nvSpPr>
          <p:spPr bwMode="auto">
            <a:xfrm>
              <a:off x="2925" y="1344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Personal</a:t>
              </a:r>
              <a:r>
                <a:rPr lang="de-DE" altLang="de-DE">
                  <a:solidFill>
                    <a:schemeClr val="tx1"/>
                  </a:solidFill>
                </a:rPr>
                <a:t> 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</p:grp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4859338" y="1366838"/>
            <a:ext cx="3240087" cy="2206625"/>
          </a:xfrm>
          <a:prstGeom prst="ellipse">
            <a:avLst/>
          </a:prstGeom>
          <a:solidFill>
            <a:srgbClr val="C0C0C0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</a:rPr>
              <a:t>Our impact?</a:t>
            </a:r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4859338" y="1341438"/>
            <a:ext cx="3240087" cy="2206625"/>
          </a:xfrm>
          <a:prstGeom prst="ellipse">
            <a:avLst/>
          </a:prstGeom>
          <a:solidFill>
            <a:srgbClr val="C0C0C0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</a:rPr>
              <a:t>Our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1472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21944 L 3.88889E-6 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4" grpId="0" build="p"/>
      <p:bldP spid="91156" grpId="0" animBg="1"/>
      <p:bldP spid="91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408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39552" y="5139189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By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naixn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- Flickr: May I serve you?, CC BY-SA 2.0,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commons.wikimedia.org/w/index.php?curid=17739836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https://commons.wikimedia.org/wiki/File:Waiter_in_Jardin_du_Luxembourg.jpg</a:t>
            </a:r>
          </a:p>
        </p:txBody>
      </p:sp>
    </p:spTree>
    <p:extLst>
      <p:ext uri="{BB962C8B-B14F-4D97-AF65-F5344CB8AC3E}">
        <p14:creationId xmlns:p14="http://schemas.microsoft.com/office/powerpoint/2010/main" val="319248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DE" sz="4800" dirty="0" smtClean="0"/>
              <a:t>IT-</a:t>
            </a:r>
            <a:r>
              <a:rPr lang="de-DE" sz="4800" dirty="0" err="1" smtClean="0"/>
              <a:t>Architecture</a:t>
            </a:r>
            <a:endParaRPr lang="de-DE" sz="4800" dirty="0" smtClean="0"/>
          </a:p>
          <a:p>
            <a:pPr marL="0" indent="0" algn="r">
              <a:buNone/>
            </a:pPr>
            <a:r>
              <a:rPr lang="de-DE" sz="4800" dirty="0" err="1" smtClean="0"/>
              <a:t>To</a:t>
            </a:r>
            <a:r>
              <a:rPr lang="de-DE" sz="4800" dirty="0" smtClean="0"/>
              <a:t> </a:t>
            </a:r>
            <a:r>
              <a:rPr lang="de-DE" sz="4800" dirty="0" err="1" smtClean="0"/>
              <a:t>support</a:t>
            </a:r>
            <a:r>
              <a:rPr lang="de-DE" sz="4800" dirty="0" smtClean="0"/>
              <a:t> </a:t>
            </a:r>
            <a:br>
              <a:rPr lang="de-DE" sz="4800" dirty="0" smtClean="0"/>
            </a:br>
            <a:r>
              <a:rPr lang="de-DE" sz="4800" dirty="0" err="1" smtClean="0"/>
              <a:t>interoperability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43789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358775" y="2714625"/>
            <a:ext cx="2016125" cy="3873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hteck 72"/>
          <p:cNvSpPr>
            <a:spLocks noChangeArrowheads="1"/>
          </p:cNvSpPr>
          <p:nvPr/>
        </p:nvSpPr>
        <p:spPr bwMode="auto">
          <a:xfrm>
            <a:off x="4895850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de-DE" altLang="de-DE" sz="2800" dirty="0" err="1" smtClean="0"/>
              <a:t>Architecture</a:t>
            </a:r>
            <a:endParaRPr lang="de-DE" altLang="de-DE" sz="2800" dirty="0" smtClean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322762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2536825" y="3357563"/>
            <a:ext cx="1971675" cy="1247775"/>
            <a:chOff x="1770" y="2055"/>
            <a:chExt cx="1242" cy="786"/>
          </a:xfrm>
        </p:grpSpPr>
        <p:sp>
          <p:nvSpPr>
            <p:cNvPr id="10314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5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7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9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3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5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233737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078162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0250" name="Rectangle 34"/>
          <p:cNvSpPr>
            <a:spLocks noChangeArrowheads="1"/>
          </p:cNvSpPr>
          <p:nvPr/>
        </p:nvSpPr>
        <p:spPr bwMode="auto">
          <a:xfrm>
            <a:off x="1884362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0252" name="Text Box 37"/>
          <p:cNvSpPr txBox="1">
            <a:spLocks noChangeArrowheads="1"/>
          </p:cNvSpPr>
          <p:nvPr/>
        </p:nvSpPr>
        <p:spPr bwMode="auto">
          <a:xfrm>
            <a:off x="5024720" y="3000375"/>
            <a:ext cx="1103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 smtClean="0">
                <a:latin typeface="Arial" pitchFamily="34" charset="0"/>
              </a:rPr>
              <a:t>HTTP Server</a:t>
            </a:r>
            <a:endParaRPr lang="de-DE" altLang="de-DE" sz="1200" b="1" dirty="0">
              <a:latin typeface="Arial" pitchFamily="34" charset="0"/>
            </a:endParaRPr>
          </a:p>
        </p:txBody>
      </p:sp>
      <p:sp>
        <p:nvSpPr>
          <p:cNvPr id="10253" name="Line 38"/>
          <p:cNvSpPr>
            <a:spLocks noChangeShapeType="1"/>
          </p:cNvSpPr>
          <p:nvPr/>
        </p:nvSpPr>
        <p:spPr bwMode="auto">
          <a:xfrm rot="10800000">
            <a:off x="4394200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4535487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4119" name="Rectangle 42"/>
          <p:cNvSpPr>
            <a:spLocks noChangeArrowheads="1"/>
          </p:cNvSpPr>
          <p:nvPr/>
        </p:nvSpPr>
        <p:spPr bwMode="auto">
          <a:xfrm>
            <a:off x="6264275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6" name="AutoShape 43"/>
          <p:cNvSpPr>
            <a:spLocks noChangeArrowheads="1"/>
          </p:cNvSpPr>
          <p:nvPr/>
        </p:nvSpPr>
        <p:spPr bwMode="auto">
          <a:xfrm>
            <a:off x="6940550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57" name="Line 44"/>
          <p:cNvSpPr>
            <a:spLocks noChangeShapeType="1"/>
          </p:cNvSpPr>
          <p:nvPr/>
        </p:nvSpPr>
        <p:spPr bwMode="auto">
          <a:xfrm flipV="1">
            <a:off x="6335712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199312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9" name="Rectangle 47"/>
          <p:cNvSpPr>
            <a:spLocks noChangeArrowheads="1"/>
          </p:cNvSpPr>
          <p:nvPr/>
        </p:nvSpPr>
        <p:spPr bwMode="auto">
          <a:xfrm>
            <a:off x="6746875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0260" name="Text Box 48"/>
          <p:cNvSpPr txBox="1">
            <a:spLocks noChangeArrowheads="1"/>
          </p:cNvSpPr>
          <p:nvPr/>
        </p:nvSpPr>
        <p:spPr bwMode="auto">
          <a:xfrm>
            <a:off x="465137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4127" name="Rectangle 50"/>
          <p:cNvSpPr>
            <a:spLocks noChangeArrowheads="1"/>
          </p:cNvSpPr>
          <p:nvPr/>
        </p:nvSpPr>
        <p:spPr bwMode="auto">
          <a:xfrm>
            <a:off x="4535487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0262" name="Rectangle 52"/>
          <p:cNvSpPr>
            <a:spLocks noChangeArrowheads="1"/>
          </p:cNvSpPr>
          <p:nvPr/>
        </p:nvSpPr>
        <p:spPr bwMode="auto">
          <a:xfrm>
            <a:off x="4889500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rot="-5400000">
            <a:off x="5828506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Line 54"/>
          <p:cNvSpPr>
            <a:spLocks noChangeShapeType="1"/>
          </p:cNvSpPr>
          <p:nvPr/>
        </p:nvSpPr>
        <p:spPr bwMode="auto">
          <a:xfrm rot="16200000" flipH="1">
            <a:off x="5598318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Rectangle 63"/>
          <p:cNvSpPr>
            <a:spLocks noChangeArrowheads="1"/>
          </p:cNvSpPr>
          <p:nvPr/>
        </p:nvSpPr>
        <p:spPr bwMode="auto">
          <a:xfrm>
            <a:off x="430212" y="5680075"/>
            <a:ext cx="1605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e-DE" altLang="de-DE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preparation</a:t>
            </a:r>
            <a:r>
              <a:rPr lang="de-DE" altLang="de-DE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>
                <a:latin typeface="Arial" pitchFamily="34" charset="0"/>
                <a:cs typeface="Arial" pitchFamily="34" charset="0"/>
              </a:rPr>
              <a:t>analysis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8" name="Rectangle 69"/>
          <p:cNvSpPr>
            <a:spLocks noChangeArrowheads="1"/>
          </p:cNvSpPr>
          <p:nvPr/>
        </p:nvSpPr>
        <p:spPr bwMode="auto">
          <a:xfrm>
            <a:off x="6335712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9" name="Line 73"/>
          <p:cNvSpPr>
            <a:spLocks noChangeShapeType="1"/>
          </p:cNvSpPr>
          <p:nvPr/>
        </p:nvSpPr>
        <p:spPr bwMode="auto">
          <a:xfrm>
            <a:off x="2447925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Line 74"/>
          <p:cNvSpPr>
            <a:spLocks noChangeShapeType="1"/>
          </p:cNvSpPr>
          <p:nvPr/>
        </p:nvSpPr>
        <p:spPr bwMode="auto">
          <a:xfrm rot="5400000">
            <a:off x="6984206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1" name="Text Box 75"/>
          <p:cNvSpPr txBox="1">
            <a:spLocks noChangeArrowheads="1"/>
          </p:cNvSpPr>
          <p:nvPr/>
        </p:nvSpPr>
        <p:spPr bwMode="auto">
          <a:xfrm>
            <a:off x="430212" y="4292600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0272" name="Text Box 76"/>
          <p:cNvSpPr txBox="1">
            <a:spLocks noChangeArrowheads="1"/>
          </p:cNvSpPr>
          <p:nvPr/>
        </p:nvSpPr>
        <p:spPr bwMode="auto">
          <a:xfrm>
            <a:off x="7415212" y="5942013"/>
            <a:ext cx="104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Data </a:t>
            </a: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Tier</a:t>
            </a:r>
            <a:b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like Geodata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3" name="Text Box 77"/>
          <p:cNvSpPr txBox="1">
            <a:spLocks noChangeArrowheads="1"/>
          </p:cNvSpPr>
          <p:nvPr/>
        </p:nvSpPr>
        <p:spPr bwMode="auto">
          <a:xfrm>
            <a:off x="7415212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 rot="5400000">
            <a:off x="6950869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5" name="Text Box 79"/>
          <p:cNvSpPr txBox="1">
            <a:spLocks noChangeArrowheads="1"/>
          </p:cNvSpPr>
          <p:nvPr/>
        </p:nvSpPr>
        <p:spPr bwMode="auto">
          <a:xfrm>
            <a:off x="7415212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App Tier</a:t>
            </a: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4889500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9267" name="Rechteck 78"/>
          <p:cNvSpPr>
            <a:spLocks noChangeArrowheads="1"/>
          </p:cNvSpPr>
          <p:nvPr/>
        </p:nvSpPr>
        <p:spPr bwMode="auto">
          <a:xfrm>
            <a:off x="4895850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68" name="Rechteck 79"/>
          <p:cNvSpPr>
            <a:spLocks noChangeArrowheads="1"/>
          </p:cNvSpPr>
          <p:nvPr/>
        </p:nvSpPr>
        <p:spPr bwMode="auto">
          <a:xfrm>
            <a:off x="358775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6434" name="Rechteck 84"/>
          <p:cNvSpPr>
            <a:spLocks noChangeArrowheads="1"/>
          </p:cNvSpPr>
          <p:nvPr/>
        </p:nvSpPr>
        <p:spPr bwMode="auto">
          <a:xfrm>
            <a:off x="5108575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89" name="Gewinkelte Verbindung 88"/>
          <p:cNvCxnSpPr>
            <a:stCxn id="16434" idx="1"/>
          </p:cNvCxnSpPr>
          <p:nvPr/>
        </p:nvCxnSpPr>
        <p:spPr bwMode="auto">
          <a:xfrm rot="10800000" flipV="1">
            <a:off x="3355975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/>
          <p:cNvCxnSpPr/>
          <p:nvPr/>
        </p:nvCxnSpPr>
        <p:spPr bwMode="auto">
          <a:xfrm flipV="1">
            <a:off x="3698875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6762750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283" name="Line 9"/>
          <p:cNvSpPr>
            <a:spLocks noChangeShapeType="1"/>
          </p:cNvSpPr>
          <p:nvPr/>
        </p:nvSpPr>
        <p:spPr bwMode="auto">
          <a:xfrm>
            <a:off x="6335712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4" name="Line 46"/>
          <p:cNvSpPr>
            <a:spLocks noChangeShapeType="1"/>
          </p:cNvSpPr>
          <p:nvPr/>
        </p:nvSpPr>
        <p:spPr bwMode="auto">
          <a:xfrm rot="10800000">
            <a:off x="6335712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5" name="Rectangle 38"/>
          <p:cNvSpPr>
            <a:spLocks noChangeArrowheads="1"/>
          </p:cNvSpPr>
          <p:nvPr/>
        </p:nvSpPr>
        <p:spPr bwMode="auto">
          <a:xfrm>
            <a:off x="4895850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84" name="Rechteck 83"/>
          <p:cNvSpPr/>
          <p:nvPr/>
        </p:nvSpPr>
        <p:spPr>
          <a:xfrm>
            <a:off x="650875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5" name="Rechteck 84"/>
          <p:cNvSpPr/>
          <p:nvPr/>
        </p:nvSpPr>
        <p:spPr>
          <a:xfrm>
            <a:off x="574675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6" name="Rechteck 85"/>
          <p:cNvSpPr/>
          <p:nvPr/>
        </p:nvSpPr>
        <p:spPr>
          <a:xfrm>
            <a:off x="503237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90" name="Rechteck 89"/>
          <p:cNvSpPr/>
          <p:nvPr/>
        </p:nvSpPr>
        <p:spPr>
          <a:xfrm>
            <a:off x="5983287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830887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0291" name="Line 40"/>
          <p:cNvSpPr>
            <a:spLocks noChangeShapeType="1"/>
          </p:cNvSpPr>
          <p:nvPr/>
        </p:nvSpPr>
        <p:spPr bwMode="auto">
          <a:xfrm rot="16200000" flipV="1">
            <a:off x="5807074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2" name="Line 41"/>
          <p:cNvSpPr>
            <a:spLocks noChangeShapeType="1"/>
          </p:cNvSpPr>
          <p:nvPr/>
        </p:nvSpPr>
        <p:spPr bwMode="auto">
          <a:xfrm rot="5400000">
            <a:off x="5649118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5830887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813425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03237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System</a:t>
            </a:r>
            <a:br>
              <a:rPr lang="de-DE" sz="1000" dirty="0" smtClean="0">
                <a:solidFill>
                  <a:schemeClr val="tx1"/>
                </a:solidFill>
              </a:rPr>
            </a:br>
            <a:r>
              <a:rPr lang="de-DE" sz="1000" dirty="0" smtClean="0">
                <a:solidFill>
                  <a:schemeClr val="tx1"/>
                </a:solidFill>
              </a:rPr>
              <a:t>(GIS)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296" name="Line 46"/>
          <p:cNvSpPr>
            <a:spLocks noChangeShapeType="1"/>
          </p:cNvSpPr>
          <p:nvPr/>
        </p:nvSpPr>
        <p:spPr bwMode="auto">
          <a:xfrm rot="10800000">
            <a:off x="1508125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7" name="Line 9"/>
          <p:cNvSpPr>
            <a:spLocks noChangeShapeType="1"/>
          </p:cNvSpPr>
          <p:nvPr/>
        </p:nvSpPr>
        <p:spPr bwMode="auto">
          <a:xfrm>
            <a:off x="1535112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8" name="Rectangle 38"/>
          <p:cNvSpPr>
            <a:spLocks noChangeArrowheads="1"/>
          </p:cNvSpPr>
          <p:nvPr/>
        </p:nvSpPr>
        <p:spPr bwMode="auto">
          <a:xfrm>
            <a:off x="2103437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1747837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300" name="Line 44"/>
          <p:cNvSpPr>
            <a:spLocks noChangeShapeType="1"/>
          </p:cNvSpPr>
          <p:nvPr/>
        </p:nvSpPr>
        <p:spPr bwMode="auto">
          <a:xfrm flipV="1">
            <a:off x="1492250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4" name="Gewinkelte Verbindung 3"/>
          <p:cNvCxnSpPr>
            <a:stCxn id="92" idx="0"/>
            <a:endCxn id="10298" idx="2"/>
          </p:cNvCxnSpPr>
          <p:nvPr/>
        </p:nvCxnSpPr>
        <p:spPr>
          <a:xfrm rot="5400000" flipH="1" flipV="1">
            <a:off x="1031875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344041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881116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308028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522091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219003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3063428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869628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860478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379466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520753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249541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925816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320978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184578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732141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450403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520753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874766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813772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583584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415478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320978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433191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969472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415478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400478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400478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936135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400478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874766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881116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344041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5093841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341241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684141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748016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320978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320978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881116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636141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559941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488503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968553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816153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792340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634384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816153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798691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488503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493391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520378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2088703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733103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477516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1017141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2" name="AutoShape 65"/>
          <p:cNvCxnSpPr>
            <a:cxnSpLocks noChangeShapeType="1"/>
          </p:cNvCxnSpPr>
          <p:nvPr/>
        </p:nvCxnSpPr>
        <p:spPr bwMode="auto">
          <a:xfrm rot="10800000" flipV="1">
            <a:off x="-1254125" y="5907088"/>
            <a:ext cx="1358900" cy="2197100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25" name="Rectangle 89"/>
          <p:cNvSpPr>
            <a:spLocks noChangeArrowheads="1"/>
          </p:cNvSpPr>
          <p:nvPr/>
        </p:nvSpPr>
        <p:spPr bwMode="auto">
          <a:xfrm>
            <a:off x="180528" y="1498600"/>
            <a:ext cx="9144000" cy="54451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>
              <a:latin typeface="Arial" pitchFamily="34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400949" y="1772816"/>
            <a:ext cx="146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Identification</a:t>
            </a:r>
            <a:endParaRPr lang="de-DE" b="1" dirty="0"/>
          </a:p>
        </p:txBody>
      </p:sp>
      <p:sp>
        <p:nvSpPr>
          <p:cNvPr id="87" name="Rechteck 86"/>
          <p:cNvSpPr/>
          <p:nvPr/>
        </p:nvSpPr>
        <p:spPr>
          <a:xfrm>
            <a:off x="3701322" y="4972784"/>
            <a:ext cx="1050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Encoding</a:t>
            </a:r>
            <a:endParaRPr lang="de-DE" b="1" dirty="0"/>
          </a:p>
        </p:txBody>
      </p:sp>
      <p:sp>
        <p:nvSpPr>
          <p:cNvPr id="89" name="Rechteck 88"/>
          <p:cNvSpPr/>
          <p:nvPr/>
        </p:nvSpPr>
        <p:spPr>
          <a:xfrm>
            <a:off x="1306695" y="2172926"/>
            <a:ext cx="2194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Transfer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Encoded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Information</a:t>
            </a:r>
            <a:endParaRPr lang="de-DE" b="1" dirty="0"/>
          </a:p>
        </p:txBody>
      </p:sp>
      <p:sp>
        <p:nvSpPr>
          <p:cNvPr id="90" name="Rechteck 89"/>
          <p:cNvSpPr/>
          <p:nvPr/>
        </p:nvSpPr>
        <p:spPr>
          <a:xfrm>
            <a:off x="7082118" y="5999163"/>
            <a:ext cx="1775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Data update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etrieval</a:t>
            </a:r>
            <a:endParaRPr lang="de-DE" b="1" dirty="0"/>
          </a:p>
        </p:txBody>
      </p:sp>
      <p:sp>
        <p:nvSpPr>
          <p:cNvPr id="91" name="Oval 84"/>
          <p:cNvSpPr>
            <a:spLocks noChangeArrowheads="1"/>
          </p:cNvSpPr>
          <p:nvPr/>
        </p:nvSpPr>
        <p:spPr bwMode="auto">
          <a:xfrm>
            <a:off x="6494016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6536878" y="4221163"/>
            <a:ext cx="990600" cy="460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1400" b="1" dirty="0">
                <a:latin typeface="Arial" charset="0"/>
              </a:rPr>
              <a:t>CGI</a:t>
            </a:r>
            <a:br>
              <a:rPr lang="de-DE" sz="1400" b="1" dirty="0">
                <a:latin typeface="Arial" charset="0"/>
              </a:rPr>
            </a:br>
            <a:r>
              <a:rPr lang="de-DE" sz="1050" dirty="0">
                <a:latin typeface="Arial" charset="0"/>
              </a:rPr>
              <a:t>RFC 3875</a:t>
            </a:r>
            <a:endParaRPr lang="de-DE" sz="1400" dirty="0">
              <a:latin typeface="Arial" charset="0"/>
            </a:endParaRPr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6392837" y="5262563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latin typeface="Arial" pitchFamily="34" charset="0"/>
              </a:rPr>
              <a:t>SQL</a:t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>
                <a:latin typeface="Arial" pitchFamily="34" charset="0"/>
              </a:rPr>
              <a:t>ISO/IEC 9075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97" name="Oval 87"/>
          <p:cNvSpPr>
            <a:spLocks noChangeArrowheads="1"/>
          </p:cNvSpPr>
          <p:nvPr/>
        </p:nvSpPr>
        <p:spPr bwMode="auto">
          <a:xfrm>
            <a:off x="3512692" y="4091781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latin typeface="Arial" pitchFamily="34" charset="0"/>
              </a:rPr>
              <a:t>XML</a:t>
            </a:r>
            <a:br>
              <a:rPr lang="de-DE" altLang="de-DE" sz="1800" b="1" dirty="0">
                <a:latin typeface="Arial" pitchFamily="34" charset="0"/>
              </a:rPr>
            </a:br>
            <a:r>
              <a:rPr lang="de-DE" altLang="de-DE" sz="1200" dirty="0">
                <a:latin typeface="Arial" pitchFamily="34" charset="0"/>
              </a:rPr>
              <a:t>w3.org/XML/</a:t>
            </a:r>
          </a:p>
        </p:txBody>
      </p:sp>
      <p:sp>
        <p:nvSpPr>
          <p:cNvPr id="98" name="Oval 88"/>
          <p:cNvSpPr>
            <a:spLocks noChangeArrowheads="1"/>
          </p:cNvSpPr>
          <p:nvPr/>
        </p:nvSpPr>
        <p:spPr bwMode="auto">
          <a:xfrm>
            <a:off x="4015928" y="3000375"/>
            <a:ext cx="1441450" cy="4286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1400" b="1" dirty="0">
                <a:latin typeface="Arial" charset="0"/>
              </a:rPr>
              <a:t>Content-Type</a:t>
            </a:r>
            <a:br>
              <a:rPr lang="de-DE" sz="1400" b="1" dirty="0">
                <a:latin typeface="Arial" charset="0"/>
              </a:rPr>
            </a:br>
            <a:r>
              <a:rPr lang="de-DE" sz="1050" dirty="0">
                <a:latin typeface="Arial" charset="0"/>
              </a:rPr>
              <a:t>RFC 2045</a:t>
            </a:r>
            <a:endParaRPr lang="de-DE" sz="1400" dirty="0">
              <a:latin typeface="Arial" charset="0"/>
            </a:endParaRPr>
          </a:p>
        </p:txBody>
      </p:sp>
      <p:sp>
        <p:nvSpPr>
          <p:cNvPr id="99" name="Oval 84"/>
          <p:cNvSpPr>
            <a:spLocks noChangeArrowheads="1"/>
          </p:cNvSpPr>
          <p:nvPr/>
        </p:nvSpPr>
        <p:spPr bwMode="auto">
          <a:xfrm>
            <a:off x="1697347" y="3000376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latin typeface="Arial" pitchFamily="34" charset="0"/>
              </a:rPr>
              <a:t>HTTP</a:t>
            </a:r>
            <a:br>
              <a:rPr lang="de-DE" altLang="de-DE" sz="1800" b="1" dirty="0">
                <a:latin typeface="Arial" pitchFamily="34" charset="0"/>
              </a:rPr>
            </a:br>
            <a:r>
              <a:rPr lang="de-DE" altLang="de-DE" sz="1200" dirty="0">
                <a:latin typeface="Arial" pitchFamily="34" charset="0"/>
              </a:rPr>
              <a:t>RFC 2616</a:t>
            </a:r>
            <a:endParaRPr lang="de-DE" altLang="de-DE" sz="1800" dirty="0">
              <a:latin typeface="Arial" pitchFamily="34" charset="0"/>
            </a:endParaRPr>
          </a:p>
        </p:txBody>
      </p:sp>
      <p:sp>
        <p:nvSpPr>
          <p:cNvPr id="86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altLang="de-DE" sz="2800" dirty="0" err="1" smtClean="0"/>
              <a:t>Architecture</a:t>
            </a:r>
            <a:r>
              <a:rPr lang="de-DE" altLang="de-DE" sz="2800" dirty="0" smtClean="0"/>
              <a:t>: Common Standards</a:t>
            </a:r>
          </a:p>
        </p:txBody>
      </p:sp>
    </p:spTree>
    <p:extLst>
      <p:ext uri="{BB962C8B-B14F-4D97-AF65-F5344CB8AC3E}">
        <p14:creationId xmlns:p14="http://schemas.microsoft.com/office/powerpoint/2010/main" val="42216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344041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881116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308028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522091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219003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3063428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869628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860478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379466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520753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249541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925816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320978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184578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732141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450403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520753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874766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813772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583584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415478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320978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433191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969472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415478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400478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400478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936135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400478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874766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881116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344041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5093841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341241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684141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748016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320978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320978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881116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636141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559941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488503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968553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816153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792340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634384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816153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798691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488503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493391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520378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2088703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733103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477516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1017141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5" name="Rectangle 89"/>
          <p:cNvSpPr>
            <a:spLocks noChangeArrowheads="1"/>
          </p:cNvSpPr>
          <p:nvPr/>
        </p:nvSpPr>
        <p:spPr bwMode="auto">
          <a:xfrm>
            <a:off x="180528" y="1498600"/>
            <a:ext cx="9144000" cy="54451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>
              <a:latin typeface="Arial" pitchFamily="34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400949" y="1772816"/>
            <a:ext cx="146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Identification</a:t>
            </a:r>
            <a:endParaRPr lang="de-DE" b="1" dirty="0"/>
          </a:p>
        </p:txBody>
      </p:sp>
      <p:sp>
        <p:nvSpPr>
          <p:cNvPr id="87" name="Rechteck 86"/>
          <p:cNvSpPr/>
          <p:nvPr/>
        </p:nvSpPr>
        <p:spPr>
          <a:xfrm>
            <a:off x="3701322" y="4972784"/>
            <a:ext cx="1050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Encoding</a:t>
            </a:r>
            <a:endParaRPr lang="de-DE" b="1" dirty="0"/>
          </a:p>
        </p:txBody>
      </p:sp>
      <p:sp>
        <p:nvSpPr>
          <p:cNvPr id="89" name="Rechteck 88"/>
          <p:cNvSpPr/>
          <p:nvPr/>
        </p:nvSpPr>
        <p:spPr>
          <a:xfrm>
            <a:off x="1306695" y="2172926"/>
            <a:ext cx="2194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Transfer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Encoded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Information</a:t>
            </a:r>
            <a:endParaRPr lang="de-DE" b="1" dirty="0"/>
          </a:p>
        </p:txBody>
      </p:sp>
      <p:sp>
        <p:nvSpPr>
          <p:cNvPr id="90" name="Rechteck 89"/>
          <p:cNvSpPr/>
          <p:nvPr/>
        </p:nvSpPr>
        <p:spPr>
          <a:xfrm>
            <a:off x="7082118" y="5999163"/>
            <a:ext cx="1775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Data update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etrieval</a:t>
            </a:r>
            <a:endParaRPr lang="de-DE" b="1" dirty="0"/>
          </a:p>
        </p:txBody>
      </p:sp>
      <p:sp>
        <p:nvSpPr>
          <p:cNvPr id="91" name="Oval 84"/>
          <p:cNvSpPr>
            <a:spLocks noChangeArrowheads="1"/>
          </p:cNvSpPr>
          <p:nvPr/>
        </p:nvSpPr>
        <p:spPr bwMode="auto">
          <a:xfrm>
            <a:off x="6494016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6536878" y="4221163"/>
            <a:ext cx="990600" cy="460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1400" b="1" dirty="0">
                <a:latin typeface="Arial" charset="0"/>
              </a:rPr>
              <a:t>CGI</a:t>
            </a:r>
            <a:br>
              <a:rPr lang="de-DE" sz="1400" b="1" dirty="0">
                <a:latin typeface="Arial" charset="0"/>
              </a:rPr>
            </a:br>
            <a:r>
              <a:rPr lang="de-DE" sz="1050" dirty="0">
                <a:latin typeface="Arial" charset="0"/>
              </a:rPr>
              <a:t>RFC 3875</a:t>
            </a:r>
            <a:endParaRPr lang="de-DE" sz="1400" dirty="0">
              <a:latin typeface="Arial" charset="0"/>
            </a:endParaRPr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6392837" y="5262563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latin typeface="Arial" pitchFamily="34" charset="0"/>
              </a:rPr>
              <a:t>SQL</a:t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>
                <a:latin typeface="Arial" pitchFamily="34" charset="0"/>
              </a:rPr>
              <a:t>ISO/IEC 9075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97" name="Oval 87"/>
          <p:cNvSpPr>
            <a:spLocks noChangeArrowheads="1"/>
          </p:cNvSpPr>
          <p:nvPr/>
        </p:nvSpPr>
        <p:spPr bwMode="auto">
          <a:xfrm>
            <a:off x="3512692" y="4091781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latin typeface="Arial" pitchFamily="34" charset="0"/>
              </a:rPr>
              <a:t>XML</a:t>
            </a:r>
            <a:br>
              <a:rPr lang="de-DE" altLang="de-DE" sz="1800" b="1" dirty="0">
                <a:latin typeface="Arial" pitchFamily="34" charset="0"/>
              </a:rPr>
            </a:br>
            <a:r>
              <a:rPr lang="de-DE" altLang="de-DE" sz="1200" dirty="0">
                <a:latin typeface="Arial" pitchFamily="34" charset="0"/>
              </a:rPr>
              <a:t>w3.org/XML/</a:t>
            </a:r>
          </a:p>
        </p:txBody>
      </p:sp>
      <p:sp>
        <p:nvSpPr>
          <p:cNvPr id="98" name="Oval 88"/>
          <p:cNvSpPr>
            <a:spLocks noChangeArrowheads="1"/>
          </p:cNvSpPr>
          <p:nvPr/>
        </p:nvSpPr>
        <p:spPr bwMode="auto">
          <a:xfrm>
            <a:off x="4015928" y="3000375"/>
            <a:ext cx="1441450" cy="4286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1400" b="1" dirty="0">
                <a:latin typeface="Arial" charset="0"/>
              </a:rPr>
              <a:t>Content-Type</a:t>
            </a:r>
            <a:br>
              <a:rPr lang="de-DE" sz="1400" b="1" dirty="0">
                <a:latin typeface="Arial" charset="0"/>
              </a:rPr>
            </a:br>
            <a:r>
              <a:rPr lang="de-DE" sz="1050" dirty="0">
                <a:latin typeface="Arial" charset="0"/>
              </a:rPr>
              <a:t>RFC 2045</a:t>
            </a:r>
            <a:endParaRPr lang="de-DE" sz="1400" dirty="0">
              <a:latin typeface="Arial" charset="0"/>
            </a:endParaRPr>
          </a:p>
        </p:txBody>
      </p:sp>
      <p:sp>
        <p:nvSpPr>
          <p:cNvPr id="99" name="Oval 84"/>
          <p:cNvSpPr>
            <a:spLocks noChangeArrowheads="1"/>
          </p:cNvSpPr>
          <p:nvPr/>
        </p:nvSpPr>
        <p:spPr bwMode="auto">
          <a:xfrm>
            <a:off x="1697347" y="3000376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latin typeface="Arial" pitchFamily="34" charset="0"/>
              </a:rPr>
              <a:t>HTTP</a:t>
            </a:r>
            <a:br>
              <a:rPr lang="de-DE" altLang="de-DE" sz="1800" b="1" dirty="0">
                <a:latin typeface="Arial" pitchFamily="34" charset="0"/>
              </a:rPr>
            </a:br>
            <a:r>
              <a:rPr lang="de-DE" altLang="de-DE" sz="1200" dirty="0">
                <a:latin typeface="Arial" pitchFamily="34" charset="0"/>
              </a:rPr>
              <a:t>RFC 2616</a:t>
            </a:r>
            <a:endParaRPr lang="de-DE" altLang="de-DE" sz="1800" dirty="0">
              <a:latin typeface="Arial" pitchFamily="34" charset="0"/>
            </a:endParaRPr>
          </a:p>
        </p:txBody>
      </p:sp>
      <p:sp>
        <p:nvSpPr>
          <p:cNvPr id="86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altLang="de-DE" sz="2800" dirty="0" err="1" smtClean="0"/>
              <a:t>Architecture</a:t>
            </a:r>
            <a:r>
              <a:rPr lang="de-DE" altLang="de-DE" sz="2800" dirty="0" smtClean="0"/>
              <a:t>: OGC Standards</a:t>
            </a:r>
          </a:p>
        </p:txBody>
      </p:sp>
      <p:sp>
        <p:nvSpPr>
          <p:cNvPr id="85" name="Oval 87"/>
          <p:cNvSpPr>
            <a:spLocks noChangeArrowheads="1"/>
          </p:cNvSpPr>
          <p:nvPr/>
        </p:nvSpPr>
        <p:spPr bwMode="auto">
          <a:xfrm>
            <a:off x="3945384" y="2467228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 smtClean="0">
                <a:latin typeface="Arial" pitchFamily="34" charset="0"/>
              </a:rPr>
              <a:t>OGC</a:t>
            </a:r>
            <a:endParaRPr lang="de-DE" altLang="de-DE" sz="1200" dirty="0">
              <a:latin typeface="Arial" pitchFamily="34" charset="0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7400478" y="5875734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 smtClean="0">
                <a:latin typeface="Arial" pitchFamily="34" charset="0"/>
              </a:rPr>
              <a:t>OGC</a:t>
            </a:r>
            <a:endParaRPr lang="de-DE" altLang="de-DE" sz="1200" dirty="0">
              <a:latin typeface="Arial" pitchFamily="34" charset="0"/>
            </a:endParaRPr>
          </a:p>
        </p:txBody>
      </p:sp>
      <p:sp>
        <p:nvSpPr>
          <p:cNvPr id="96" name="Oval 87"/>
          <p:cNvSpPr>
            <a:spLocks noChangeArrowheads="1"/>
          </p:cNvSpPr>
          <p:nvPr/>
        </p:nvSpPr>
        <p:spPr bwMode="auto">
          <a:xfrm>
            <a:off x="7375697" y="4638058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 smtClean="0">
                <a:latin typeface="Arial" pitchFamily="34" charset="0"/>
              </a:rPr>
              <a:t>OGC</a:t>
            </a:r>
            <a:endParaRPr lang="de-DE" altLang="de-DE" sz="1200" dirty="0">
              <a:latin typeface="Arial" pitchFamily="34" charset="0"/>
            </a:endParaRPr>
          </a:p>
        </p:txBody>
      </p:sp>
      <p:sp>
        <p:nvSpPr>
          <p:cNvPr id="100" name="Oval 87"/>
          <p:cNvSpPr>
            <a:spLocks noChangeArrowheads="1"/>
          </p:cNvSpPr>
          <p:nvPr/>
        </p:nvSpPr>
        <p:spPr bwMode="auto">
          <a:xfrm>
            <a:off x="450403" y="4103479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 smtClean="0">
                <a:latin typeface="Arial" pitchFamily="34" charset="0"/>
              </a:rPr>
              <a:t>OGC</a:t>
            </a:r>
            <a:endParaRPr lang="de-DE" altLang="de-DE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Interoperability</a:t>
            </a:r>
            <a:endParaRPr lang="de-DE" dirty="0" smtClean="0"/>
          </a:p>
          <a:p>
            <a:r>
              <a:rPr lang="de-DE" dirty="0" err="1" smtClean="0"/>
              <a:t>Standardization</a:t>
            </a:r>
            <a:endParaRPr lang="de-DE" dirty="0" smtClean="0"/>
          </a:p>
          <a:p>
            <a:r>
              <a:rPr lang="de-DE" dirty="0" smtClean="0"/>
              <a:t>OGC </a:t>
            </a:r>
            <a:r>
              <a:rPr lang="de-DE" dirty="0" err="1" smtClean="0"/>
              <a:t>and</a:t>
            </a:r>
            <a:r>
              <a:rPr lang="de-DE" dirty="0" smtClean="0"/>
              <a:t> ist </a:t>
            </a:r>
            <a:r>
              <a:rPr lang="de-DE" dirty="0" err="1" smtClean="0"/>
              <a:t>standards</a:t>
            </a:r>
            <a:r>
              <a:rPr lang="de-DE" dirty="0" smtClean="0"/>
              <a:t> –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 smtClean="0"/>
          </a:p>
          <a:p>
            <a:r>
              <a:rPr lang="de-DE" dirty="0" smtClean="0"/>
              <a:t>WFS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interoperability</a:t>
            </a:r>
            <a:endParaRPr lang="de-DE" dirty="0" smtClean="0"/>
          </a:p>
          <a:p>
            <a:r>
              <a:rPr lang="de-DE" dirty="0" smtClean="0"/>
              <a:t>Tools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 smtClean="0"/>
          </a:p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recommendation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5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179388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716463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143375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357438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054350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2898775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704975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695825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214813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356100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084888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761163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156325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019925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567488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285750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356100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710113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649119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418931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250825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156325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268538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804819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250825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235825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235825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771482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235825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710113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716463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179388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4929188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176588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519488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583363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156325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156325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716463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471488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395288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323850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803900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651500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627687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469731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651500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634038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323850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328738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355725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1924050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568450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312863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852488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dirty="0" smtClean="0"/>
              <a:t>A (Geo-) Web Service </a:t>
            </a:r>
            <a:r>
              <a:rPr lang="de-DE" altLang="de-DE" dirty="0" err="1" smtClean="0"/>
              <a:t>Example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Contour</a:t>
            </a:r>
            <a:r>
              <a:rPr lang="de-DE" altLang="de-DE" dirty="0" smtClean="0"/>
              <a:t> Lines</a:t>
            </a:r>
          </a:p>
        </p:txBody>
      </p:sp>
      <p:cxnSp>
        <p:nvCxnSpPr>
          <p:cNvPr id="11322" name="AutoShape 65"/>
          <p:cNvCxnSpPr>
            <a:cxnSpLocks noChangeShapeType="1"/>
          </p:cNvCxnSpPr>
          <p:nvPr/>
        </p:nvCxnSpPr>
        <p:spPr bwMode="auto">
          <a:xfrm rot="10800000" flipV="1">
            <a:off x="-1254125" y="5907088"/>
            <a:ext cx="1358900" cy="2197100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323" name="Gruppieren 2"/>
          <p:cNvGrpSpPr>
            <a:grpSpLocks/>
          </p:cNvGrpSpPr>
          <p:nvPr/>
        </p:nvGrpSpPr>
        <p:grpSpPr bwMode="auto">
          <a:xfrm>
            <a:off x="0" y="1412875"/>
            <a:ext cx="9144000" cy="5445125"/>
            <a:chOff x="0" y="1412875"/>
            <a:chExt cx="9144000" cy="5445125"/>
          </a:xfrm>
        </p:grpSpPr>
        <p:sp>
          <p:nvSpPr>
            <p:cNvPr id="11325" name="Rectangle 89"/>
            <p:cNvSpPr>
              <a:spLocks noChangeArrowheads="1"/>
            </p:cNvSpPr>
            <p:nvPr/>
          </p:nvSpPr>
          <p:spPr bwMode="auto">
            <a:xfrm>
              <a:off x="0" y="1412875"/>
              <a:ext cx="9144000" cy="544512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itchFamily="34" charset="0"/>
              </a:endParaRPr>
            </a:p>
          </p:txBody>
        </p:sp>
        <p:sp>
          <p:nvSpPr>
            <p:cNvPr id="11326" name="Oval 84"/>
            <p:cNvSpPr>
              <a:spLocks noChangeArrowheads="1"/>
            </p:cNvSpPr>
            <p:nvPr/>
          </p:nvSpPr>
          <p:spPr bwMode="auto">
            <a:xfrm>
              <a:off x="1532694" y="3000376"/>
              <a:ext cx="1104900" cy="571500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sz="1800" b="1">
                  <a:latin typeface="Arial" pitchFamily="34" charset="0"/>
                </a:rPr>
                <a:t>HTTP</a:t>
              </a:r>
              <a:br>
                <a:rPr lang="de-DE" altLang="de-DE" sz="1800" b="1">
                  <a:latin typeface="Arial" pitchFamily="34" charset="0"/>
                </a:rPr>
              </a:br>
              <a:r>
                <a:rPr lang="de-DE" altLang="de-DE" sz="1200">
                  <a:latin typeface="Arial" pitchFamily="34" charset="0"/>
                </a:rPr>
                <a:t>RFC 2616</a:t>
              </a:r>
              <a:endParaRPr lang="de-DE" altLang="de-DE" sz="1800">
                <a:latin typeface="Arial" pitchFamily="34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6372225" y="4221163"/>
              <a:ext cx="990600" cy="46037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CGI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3875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11328" name="Oval 86"/>
            <p:cNvSpPr>
              <a:spLocks noChangeArrowheads="1"/>
            </p:cNvSpPr>
            <p:nvPr/>
          </p:nvSpPr>
          <p:spPr bwMode="auto">
            <a:xfrm>
              <a:off x="6228184" y="5262563"/>
              <a:ext cx="1368152" cy="5429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b="1">
                  <a:latin typeface="Arial" pitchFamily="34" charset="0"/>
                </a:rPr>
                <a:t>SQL</a:t>
              </a:r>
              <a:br>
                <a:rPr lang="de-DE" altLang="de-DE" b="1">
                  <a:latin typeface="Arial" pitchFamily="34" charset="0"/>
                </a:rPr>
              </a:br>
              <a:r>
                <a:rPr lang="de-DE" altLang="de-DE" sz="1100">
                  <a:latin typeface="Arial" pitchFamily="34" charset="0"/>
                </a:rPr>
                <a:t>ISO/IEC 9075</a:t>
              </a:r>
              <a:endParaRPr lang="de-DE" altLang="de-DE">
                <a:latin typeface="Arial" pitchFamily="34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851275" y="3000375"/>
              <a:ext cx="1441450" cy="4286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Content-Type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2045</a:t>
              </a:r>
              <a:endParaRPr lang="de-DE" sz="1400" dirty="0">
                <a:latin typeface="Arial" charset="0"/>
              </a:endParaRPr>
            </a:p>
          </p:txBody>
        </p:sp>
      </p:grpSp>
      <p:sp>
        <p:nvSpPr>
          <p:cNvPr id="11324" name="Oval 84"/>
          <p:cNvSpPr>
            <a:spLocks noChangeArrowheads="1"/>
          </p:cNvSpPr>
          <p:nvPr/>
        </p:nvSpPr>
        <p:spPr bwMode="auto">
          <a:xfrm>
            <a:off x="6329363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83" name="Rechteck 95"/>
          <p:cNvSpPr>
            <a:spLocks noChangeArrowheads="1"/>
          </p:cNvSpPr>
          <p:nvPr/>
        </p:nvSpPr>
        <p:spPr bwMode="auto">
          <a:xfrm>
            <a:off x="6372200" y="5796553"/>
            <a:ext cx="2417328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Geometries (</a:t>
            </a:r>
            <a:r>
              <a:rPr lang="de-DE" altLang="de-DE" dirty="0" err="1" smtClean="0">
                <a:solidFill>
                  <a:schemeClr val="tx1"/>
                </a:solidFill>
              </a:rPr>
              <a:t>contour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lines</a:t>
            </a:r>
            <a:r>
              <a:rPr lang="de-DE" altLang="de-DE" dirty="0" smtClean="0">
                <a:solidFill>
                  <a:schemeClr val="tx1"/>
                </a:solidFill>
              </a:rPr>
              <a:t>)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(Simple Features)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6465143"/>
            <a:ext cx="2628900" cy="27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AutoShape 97"/>
          <p:cNvSpPr>
            <a:spLocks noChangeArrowheads="1"/>
          </p:cNvSpPr>
          <p:nvPr/>
        </p:nvSpPr>
        <p:spPr bwMode="auto">
          <a:xfrm>
            <a:off x="1116013" y="2145556"/>
            <a:ext cx="6624637" cy="2592387"/>
          </a:xfrm>
          <a:prstGeom prst="curvedDownArrow">
            <a:avLst>
              <a:gd name="adj1" fmla="val 51108"/>
              <a:gd name="adj2" fmla="val 102217"/>
              <a:gd name="adj3" fmla="val 33333"/>
            </a:avLst>
          </a:prstGeom>
          <a:solidFill>
            <a:srgbClr val="33CCCC">
              <a:alpha val="36862"/>
            </a:srgbClr>
          </a:solidFill>
          <a:ln>
            <a:noFill/>
          </a:ln>
          <a:effectLst>
            <a:prstShdw prst="shdw17" dist="17961" dir="2700000">
              <a:srgbClr val="1F7A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87" name="Rechteck 95"/>
          <p:cNvSpPr>
            <a:spLocks noChangeArrowheads="1"/>
          </p:cNvSpPr>
          <p:nvPr/>
        </p:nvSpPr>
        <p:spPr bwMode="auto">
          <a:xfrm>
            <a:off x="468313" y="5457081"/>
            <a:ext cx="1621341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Collection / </a:t>
            </a:r>
            <a:br>
              <a:rPr lang="de-DE" altLang="de-DE" dirty="0" smtClean="0">
                <a:solidFill>
                  <a:schemeClr val="tx1"/>
                </a:solidFill>
              </a:rPr>
            </a:br>
            <a:r>
              <a:rPr lang="de-DE" altLang="de-DE" dirty="0" err="1" smtClean="0">
                <a:solidFill>
                  <a:schemeClr val="tx1"/>
                </a:solidFill>
              </a:rPr>
              <a:t>Preparation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302669" y="5462296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9" name="Rechteck 95"/>
          <p:cNvSpPr>
            <a:spLocks noChangeArrowheads="1"/>
          </p:cNvSpPr>
          <p:nvPr/>
        </p:nvSpPr>
        <p:spPr bwMode="auto">
          <a:xfrm>
            <a:off x="3733089" y="2442374"/>
            <a:ext cx="854786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Transfer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4716959" y="2205807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1" name="Rechteck 95"/>
          <p:cNvSpPr>
            <a:spLocks noChangeArrowheads="1"/>
          </p:cNvSpPr>
          <p:nvPr/>
        </p:nvSpPr>
        <p:spPr bwMode="auto">
          <a:xfrm>
            <a:off x="6804248" y="4764624"/>
            <a:ext cx="1122808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Storage</a:t>
            </a:r>
            <a:br>
              <a:rPr lang="de-DE" altLang="de-DE" dirty="0" smtClean="0">
                <a:solidFill>
                  <a:schemeClr val="tx1"/>
                </a:solidFill>
              </a:rPr>
            </a:br>
            <a:r>
              <a:rPr lang="de-DE" altLang="de-DE" dirty="0" err="1" smtClean="0">
                <a:solidFill>
                  <a:schemeClr val="tx1"/>
                </a:solidFill>
              </a:rPr>
              <a:t>Persistance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8245351" y="4798095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179388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716463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143375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357438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054350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2898775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704975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695825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214813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356100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084888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761163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156325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019925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567488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285750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356100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710113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649119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418931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250825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156325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268538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804819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250825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235825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235825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771482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235825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710113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716463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179388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4929188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176588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519488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583363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156325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156325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716463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471488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395288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323850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803900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651500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627687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469731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651500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634038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323850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328738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355725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1924050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568450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312863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852488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dirty="0" smtClean="0"/>
              <a:t>A (Geo-) Web Service </a:t>
            </a:r>
            <a:r>
              <a:rPr lang="de-DE" altLang="de-DE" dirty="0" err="1" smtClean="0"/>
              <a:t>Example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Contour</a:t>
            </a:r>
            <a:r>
              <a:rPr lang="de-DE" altLang="de-DE" dirty="0" smtClean="0"/>
              <a:t> Lines</a:t>
            </a:r>
          </a:p>
        </p:txBody>
      </p:sp>
      <p:cxnSp>
        <p:nvCxnSpPr>
          <p:cNvPr id="11322" name="AutoShape 65"/>
          <p:cNvCxnSpPr>
            <a:cxnSpLocks noChangeShapeType="1"/>
          </p:cNvCxnSpPr>
          <p:nvPr/>
        </p:nvCxnSpPr>
        <p:spPr bwMode="auto">
          <a:xfrm rot="10800000" flipV="1">
            <a:off x="-1254125" y="5907088"/>
            <a:ext cx="1358900" cy="2197100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323" name="Gruppieren 2"/>
          <p:cNvGrpSpPr>
            <a:grpSpLocks/>
          </p:cNvGrpSpPr>
          <p:nvPr/>
        </p:nvGrpSpPr>
        <p:grpSpPr bwMode="auto">
          <a:xfrm>
            <a:off x="0" y="1412875"/>
            <a:ext cx="9144000" cy="5445125"/>
            <a:chOff x="0" y="1412875"/>
            <a:chExt cx="9144000" cy="5445125"/>
          </a:xfrm>
        </p:grpSpPr>
        <p:sp>
          <p:nvSpPr>
            <p:cNvPr id="11325" name="Rectangle 89"/>
            <p:cNvSpPr>
              <a:spLocks noChangeArrowheads="1"/>
            </p:cNvSpPr>
            <p:nvPr/>
          </p:nvSpPr>
          <p:spPr bwMode="auto">
            <a:xfrm>
              <a:off x="0" y="1412875"/>
              <a:ext cx="9144000" cy="544512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itchFamily="34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6372225" y="4221163"/>
              <a:ext cx="990600" cy="46037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CGI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3875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11328" name="Oval 86"/>
            <p:cNvSpPr>
              <a:spLocks noChangeArrowheads="1"/>
            </p:cNvSpPr>
            <p:nvPr/>
          </p:nvSpPr>
          <p:spPr bwMode="auto">
            <a:xfrm>
              <a:off x="6228184" y="5262563"/>
              <a:ext cx="1368152" cy="5429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b="1">
                  <a:latin typeface="Arial" pitchFamily="34" charset="0"/>
                </a:rPr>
                <a:t>SQL</a:t>
              </a:r>
              <a:br>
                <a:rPr lang="de-DE" altLang="de-DE" b="1">
                  <a:latin typeface="Arial" pitchFamily="34" charset="0"/>
                </a:rPr>
              </a:br>
              <a:r>
                <a:rPr lang="de-DE" altLang="de-DE" sz="1100">
                  <a:latin typeface="Arial" pitchFamily="34" charset="0"/>
                </a:rPr>
                <a:t>ISO/IEC 9075</a:t>
              </a:r>
              <a:endParaRPr lang="de-DE" altLang="de-DE">
                <a:latin typeface="Arial" pitchFamily="34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851275" y="3000375"/>
              <a:ext cx="1441450" cy="4286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Content-Type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2045</a:t>
              </a:r>
              <a:endParaRPr lang="de-DE" sz="1400" dirty="0">
                <a:latin typeface="Arial" charset="0"/>
              </a:endParaRPr>
            </a:p>
          </p:txBody>
        </p:sp>
      </p:grpSp>
      <p:sp>
        <p:nvSpPr>
          <p:cNvPr id="83" name="Rechteck 95"/>
          <p:cNvSpPr>
            <a:spLocks noChangeArrowheads="1"/>
          </p:cNvSpPr>
          <p:nvPr/>
        </p:nvSpPr>
        <p:spPr bwMode="auto">
          <a:xfrm>
            <a:off x="6372200" y="5796553"/>
            <a:ext cx="2417328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Geometries (</a:t>
            </a:r>
            <a:r>
              <a:rPr lang="de-DE" altLang="de-DE" dirty="0" err="1" smtClean="0">
                <a:solidFill>
                  <a:schemeClr val="tx1"/>
                </a:solidFill>
              </a:rPr>
              <a:t>contour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lines</a:t>
            </a:r>
            <a:r>
              <a:rPr lang="de-DE" altLang="de-DE" dirty="0" smtClean="0">
                <a:solidFill>
                  <a:schemeClr val="tx1"/>
                </a:solidFill>
              </a:rPr>
              <a:t>)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(Simple Features)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6465143"/>
            <a:ext cx="2628900" cy="27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hteck 95"/>
          <p:cNvSpPr>
            <a:spLocks noChangeArrowheads="1"/>
          </p:cNvSpPr>
          <p:nvPr/>
        </p:nvSpPr>
        <p:spPr bwMode="auto">
          <a:xfrm>
            <a:off x="468313" y="5682734"/>
            <a:ext cx="860044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Request</a:t>
            </a: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89" name="Picture 2" descr="C:\Users\behr\AppData\Local\Temp\SNAGHTML160b3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962275"/>
            <a:ext cx="31956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Nach rechts gekrümmter Pfeil 2"/>
          <p:cNvSpPr>
            <a:spLocks noChangeArrowheads="1"/>
          </p:cNvSpPr>
          <p:nvPr/>
        </p:nvSpPr>
        <p:spPr bwMode="auto">
          <a:xfrm rot="5400000">
            <a:off x="2489200" y="-442912"/>
            <a:ext cx="4041775" cy="6311900"/>
          </a:xfrm>
          <a:prstGeom prst="curvedRightArrow">
            <a:avLst>
              <a:gd name="adj1" fmla="val 24994"/>
              <a:gd name="adj2" fmla="val 49995"/>
              <a:gd name="adj3" fmla="val 25000"/>
            </a:avLst>
          </a:prstGeom>
          <a:solidFill>
            <a:schemeClr val="bg1">
              <a:alpha val="76862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1" name="Rechteck 1"/>
          <p:cNvSpPr>
            <a:spLocks noChangeArrowheads="1"/>
          </p:cNvSpPr>
          <p:nvPr/>
        </p:nvSpPr>
        <p:spPr bwMode="auto">
          <a:xfrm>
            <a:off x="3131840" y="2012950"/>
            <a:ext cx="5681171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http://</a:t>
            </a:r>
            <a:r>
              <a:rPr lang="de-DE" altLang="de-DE" dirty="0" smtClean="0">
                <a:solidFill>
                  <a:schemeClr val="tx1"/>
                </a:solidFill>
              </a:rPr>
              <a:t>geoweb.hft-stuttgart.de/</a:t>
            </a:r>
            <a:r>
              <a:rPr lang="de-DE" altLang="de-DE" dirty="0" err="1" smtClean="0">
                <a:solidFill>
                  <a:schemeClr val="tx1"/>
                </a:solidFill>
              </a:rPr>
              <a:t>service</a:t>
            </a:r>
            <a:r>
              <a:rPr lang="de-DE" altLang="de-DE" dirty="0" smtClean="0">
                <a:solidFill>
                  <a:schemeClr val="tx1"/>
                </a:solidFill>
              </a:rPr>
              <a:t>=</a:t>
            </a:r>
            <a:r>
              <a:rPr lang="de-DE" altLang="de-DE" dirty="0" err="1" smtClean="0">
                <a:solidFill>
                  <a:schemeClr val="tx1"/>
                </a:solidFill>
              </a:rPr>
              <a:t>wms&amp;operation</a:t>
            </a:r>
            <a:r>
              <a:rPr lang="de-DE" altLang="de-DE" dirty="0" smtClean="0">
                <a:solidFill>
                  <a:schemeClr val="tx1"/>
                </a:solidFill>
              </a:rPr>
              <a:t>=</a:t>
            </a:r>
            <a:r>
              <a:rPr lang="de-DE" altLang="de-DE" dirty="0" err="1" smtClean="0">
                <a:solidFill>
                  <a:schemeClr val="tx1"/>
                </a:solidFill>
              </a:rPr>
              <a:t>getmap</a:t>
            </a:r>
            <a:r>
              <a:rPr lang="de-DE" altLang="de-DE" dirty="0" smtClean="0">
                <a:solidFill>
                  <a:schemeClr val="tx1"/>
                </a:solidFill>
              </a:rPr>
              <a:t>...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2" name="Rechteck 97"/>
          <p:cNvSpPr>
            <a:spLocks noChangeArrowheads="1"/>
          </p:cNvSpPr>
          <p:nvPr/>
        </p:nvSpPr>
        <p:spPr bwMode="auto">
          <a:xfrm>
            <a:off x="6804248" y="3861048"/>
            <a:ext cx="1657350" cy="33972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Web Map Service</a:t>
            </a:r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6660232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6" name="Rechteck 97"/>
          <p:cNvSpPr>
            <a:spLocks noChangeArrowheads="1"/>
          </p:cNvSpPr>
          <p:nvPr/>
        </p:nvSpPr>
        <p:spPr bwMode="auto">
          <a:xfrm>
            <a:off x="3995936" y="3645024"/>
            <a:ext cx="1296144" cy="33972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Image/</a:t>
            </a:r>
            <a:r>
              <a:rPr lang="de-DE" altLang="de-DE" dirty="0" err="1" smtClean="0">
                <a:solidFill>
                  <a:schemeClr val="tx1"/>
                </a:solidFill>
              </a:rPr>
              <a:t>png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7" name="Oval 84"/>
          <p:cNvSpPr>
            <a:spLocks noChangeArrowheads="1"/>
          </p:cNvSpPr>
          <p:nvPr/>
        </p:nvSpPr>
        <p:spPr bwMode="auto">
          <a:xfrm>
            <a:off x="1532694" y="3000376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HTTP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2616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2302669" y="5462296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1" name="Ellipse 100"/>
          <p:cNvSpPr/>
          <p:nvPr/>
        </p:nvSpPr>
        <p:spPr>
          <a:xfrm>
            <a:off x="4716959" y="2205807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2" name="Rechteck 95"/>
          <p:cNvSpPr>
            <a:spLocks noChangeArrowheads="1"/>
          </p:cNvSpPr>
          <p:nvPr/>
        </p:nvSpPr>
        <p:spPr bwMode="auto">
          <a:xfrm>
            <a:off x="6804248" y="5034662"/>
            <a:ext cx="1312154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</a:t>
            </a:r>
            <a:r>
              <a:rPr lang="de-DE" altLang="de-DE" dirty="0" err="1" smtClean="0">
                <a:solidFill>
                  <a:schemeClr val="tx1"/>
                </a:solidFill>
              </a:rPr>
              <a:t>retrieval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8245351" y="4798095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4" name="Rechteck 95"/>
          <p:cNvSpPr>
            <a:spLocks noChangeArrowheads="1"/>
          </p:cNvSpPr>
          <p:nvPr/>
        </p:nvSpPr>
        <p:spPr bwMode="auto">
          <a:xfrm>
            <a:off x="467544" y="6186790"/>
            <a:ext cx="1244828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err="1" smtClean="0">
                <a:solidFill>
                  <a:schemeClr val="tx1"/>
                </a:solidFill>
              </a:rPr>
              <a:t>Presentation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2267744" y="6022231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6" name="Rechteck 95"/>
          <p:cNvSpPr>
            <a:spLocks noChangeArrowheads="1"/>
          </p:cNvSpPr>
          <p:nvPr/>
        </p:nvSpPr>
        <p:spPr bwMode="auto">
          <a:xfrm>
            <a:off x="6804248" y="4241631"/>
            <a:ext cx="1429494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</a:t>
            </a:r>
            <a:r>
              <a:rPr lang="de-DE" altLang="de-DE" dirty="0" err="1" smtClean="0">
                <a:solidFill>
                  <a:schemeClr val="tx1"/>
                </a:solidFill>
              </a:rPr>
              <a:t>rendering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8245351" y="4005064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8" name="Rechteck 95"/>
          <p:cNvSpPr>
            <a:spLocks noChangeArrowheads="1"/>
          </p:cNvSpPr>
          <p:nvPr/>
        </p:nvSpPr>
        <p:spPr bwMode="auto">
          <a:xfrm>
            <a:off x="3733089" y="2442374"/>
            <a:ext cx="854786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Transfer</a:t>
            </a:r>
            <a:endParaRPr lang="de-DE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179388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716463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143375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357438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054350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2898775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704975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695825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214813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356100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084888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761163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156325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019925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567488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285750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356100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710113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649119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418931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250825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156325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268538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804819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250825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235825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235825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771482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235825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710113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716463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179388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4929188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176588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519488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583363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156325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156325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716463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471488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395288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323850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803900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651500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627687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469731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651500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634038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323850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328738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355725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1924050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568450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312863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852488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dirty="0" smtClean="0"/>
              <a:t>A (Geo-) Web Service </a:t>
            </a:r>
            <a:r>
              <a:rPr lang="de-DE" altLang="de-DE" dirty="0" err="1" smtClean="0"/>
              <a:t>Example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Contour</a:t>
            </a:r>
            <a:r>
              <a:rPr lang="de-DE" altLang="de-DE" dirty="0" smtClean="0"/>
              <a:t> Lines</a:t>
            </a:r>
          </a:p>
        </p:txBody>
      </p:sp>
      <p:cxnSp>
        <p:nvCxnSpPr>
          <p:cNvPr id="11322" name="AutoShape 65"/>
          <p:cNvCxnSpPr>
            <a:cxnSpLocks noChangeShapeType="1"/>
          </p:cNvCxnSpPr>
          <p:nvPr/>
        </p:nvCxnSpPr>
        <p:spPr bwMode="auto">
          <a:xfrm rot="10800000" flipV="1">
            <a:off x="-1254125" y="5907088"/>
            <a:ext cx="1358900" cy="2197100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323" name="Gruppieren 2"/>
          <p:cNvGrpSpPr>
            <a:grpSpLocks/>
          </p:cNvGrpSpPr>
          <p:nvPr/>
        </p:nvGrpSpPr>
        <p:grpSpPr bwMode="auto">
          <a:xfrm>
            <a:off x="0" y="1412875"/>
            <a:ext cx="9144000" cy="5445125"/>
            <a:chOff x="0" y="1412875"/>
            <a:chExt cx="9144000" cy="5445125"/>
          </a:xfrm>
        </p:grpSpPr>
        <p:sp>
          <p:nvSpPr>
            <p:cNvPr id="11325" name="Rectangle 89"/>
            <p:cNvSpPr>
              <a:spLocks noChangeArrowheads="1"/>
            </p:cNvSpPr>
            <p:nvPr/>
          </p:nvSpPr>
          <p:spPr bwMode="auto">
            <a:xfrm>
              <a:off x="0" y="1412875"/>
              <a:ext cx="9144000" cy="544512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itchFamily="34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6372225" y="4221163"/>
              <a:ext cx="990600" cy="46037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CGI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3875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11328" name="Oval 86"/>
            <p:cNvSpPr>
              <a:spLocks noChangeArrowheads="1"/>
            </p:cNvSpPr>
            <p:nvPr/>
          </p:nvSpPr>
          <p:spPr bwMode="auto">
            <a:xfrm>
              <a:off x="6228184" y="5262563"/>
              <a:ext cx="1368152" cy="5429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b="1">
                  <a:latin typeface="Arial" pitchFamily="34" charset="0"/>
                </a:rPr>
                <a:t>SQL</a:t>
              </a:r>
              <a:br>
                <a:rPr lang="de-DE" altLang="de-DE" b="1">
                  <a:latin typeface="Arial" pitchFamily="34" charset="0"/>
                </a:rPr>
              </a:br>
              <a:r>
                <a:rPr lang="de-DE" altLang="de-DE" sz="1100">
                  <a:latin typeface="Arial" pitchFamily="34" charset="0"/>
                </a:rPr>
                <a:t>ISO/IEC 9075</a:t>
              </a:r>
              <a:endParaRPr lang="de-DE" altLang="de-DE">
                <a:latin typeface="Arial" pitchFamily="34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851275" y="3000375"/>
              <a:ext cx="1441450" cy="4286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Content-Type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2045</a:t>
              </a:r>
              <a:endParaRPr lang="de-DE" sz="1400" dirty="0">
                <a:latin typeface="Arial" charset="0"/>
              </a:endParaRPr>
            </a:p>
          </p:txBody>
        </p:sp>
      </p:grpSp>
      <p:sp>
        <p:nvSpPr>
          <p:cNvPr id="83" name="Rechteck 95"/>
          <p:cNvSpPr>
            <a:spLocks noChangeArrowheads="1"/>
          </p:cNvSpPr>
          <p:nvPr/>
        </p:nvSpPr>
        <p:spPr bwMode="auto">
          <a:xfrm>
            <a:off x="6372200" y="5796553"/>
            <a:ext cx="2417328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Geometries (</a:t>
            </a:r>
            <a:r>
              <a:rPr lang="de-DE" altLang="de-DE" dirty="0" err="1" smtClean="0">
                <a:solidFill>
                  <a:schemeClr val="tx1"/>
                </a:solidFill>
              </a:rPr>
              <a:t>contour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lines</a:t>
            </a:r>
            <a:r>
              <a:rPr lang="de-DE" altLang="de-DE" dirty="0" smtClean="0">
                <a:solidFill>
                  <a:schemeClr val="tx1"/>
                </a:solidFill>
              </a:rPr>
              <a:t>)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(Simple Features)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6465143"/>
            <a:ext cx="2628900" cy="27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hteck 95"/>
          <p:cNvSpPr>
            <a:spLocks noChangeArrowheads="1"/>
          </p:cNvSpPr>
          <p:nvPr/>
        </p:nvSpPr>
        <p:spPr bwMode="auto">
          <a:xfrm>
            <a:off x="468313" y="5457081"/>
            <a:ext cx="1678023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</a:t>
            </a:r>
            <a:r>
              <a:rPr lang="de-DE" altLang="de-DE" dirty="0" err="1" smtClean="0">
                <a:solidFill>
                  <a:schemeClr val="tx1"/>
                </a:solidFill>
              </a:rPr>
              <a:t>Presentation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0" name="Nach rechts gekrümmter Pfeil 2"/>
          <p:cNvSpPr>
            <a:spLocks noChangeArrowheads="1"/>
          </p:cNvSpPr>
          <p:nvPr/>
        </p:nvSpPr>
        <p:spPr bwMode="auto">
          <a:xfrm rot="5400000">
            <a:off x="2489200" y="-442912"/>
            <a:ext cx="4041775" cy="6311900"/>
          </a:xfrm>
          <a:prstGeom prst="curvedRightArrow">
            <a:avLst>
              <a:gd name="adj1" fmla="val 24994"/>
              <a:gd name="adj2" fmla="val 49995"/>
              <a:gd name="adj3" fmla="val 25000"/>
            </a:avLst>
          </a:prstGeom>
          <a:solidFill>
            <a:schemeClr val="bg1">
              <a:alpha val="76862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1" name="Rechteck 1"/>
          <p:cNvSpPr>
            <a:spLocks noChangeArrowheads="1"/>
          </p:cNvSpPr>
          <p:nvPr/>
        </p:nvSpPr>
        <p:spPr bwMode="auto">
          <a:xfrm>
            <a:off x="3924300" y="2012950"/>
            <a:ext cx="5103813" cy="336550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http://geoweb.hft-stuttgart.de/ol_with_contourlines2.html</a:t>
            </a:r>
          </a:p>
        </p:txBody>
      </p:sp>
      <p:sp>
        <p:nvSpPr>
          <p:cNvPr id="92" name="Rechteck 97"/>
          <p:cNvSpPr>
            <a:spLocks noChangeArrowheads="1"/>
          </p:cNvSpPr>
          <p:nvPr/>
        </p:nvSpPr>
        <p:spPr bwMode="auto">
          <a:xfrm>
            <a:off x="6837363" y="3652838"/>
            <a:ext cx="1657350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Web </a:t>
            </a:r>
            <a:r>
              <a:rPr lang="de-DE" altLang="de-DE" dirty="0" smtClean="0">
                <a:solidFill>
                  <a:schemeClr val="tx1"/>
                </a:solidFill>
              </a:rPr>
              <a:t>Feature Service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6660232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6" name="Rechteck 97"/>
          <p:cNvSpPr>
            <a:spLocks noChangeArrowheads="1"/>
          </p:cNvSpPr>
          <p:nvPr/>
        </p:nvSpPr>
        <p:spPr bwMode="auto">
          <a:xfrm>
            <a:off x="4067944" y="3573016"/>
            <a:ext cx="1007864" cy="33972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err="1">
                <a:solidFill>
                  <a:schemeClr val="tx1"/>
                </a:solidFill>
              </a:rPr>
              <a:t>t</a:t>
            </a:r>
            <a:r>
              <a:rPr lang="de-DE" altLang="de-DE" dirty="0" err="1" smtClean="0">
                <a:solidFill>
                  <a:schemeClr val="tx1"/>
                </a:solidFill>
              </a:rPr>
              <a:t>ext</a:t>
            </a:r>
            <a:r>
              <a:rPr lang="de-DE" altLang="de-DE" dirty="0" smtClean="0">
                <a:solidFill>
                  <a:schemeClr val="tx1"/>
                </a:solidFill>
              </a:rPr>
              <a:t>/</a:t>
            </a:r>
            <a:r>
              <a:rPr lang="de-DE" altLang="de-DE" dirty="0" err="1" smtClean="0">
                <a:solidFill>
                  <a:schemeClr val="tx1"/>
                </a:solidFill>
              </a:rPr>
              <a:t>xml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7" name="Oval 84"/>
          <p:cNvSpPr>
            <a:spLocks noChangeArrowheads="1"/>
          </p:cNvSpPr>
          <p:nvPr/>
        </p:nvSpPr>
        <p:spPr bwMode="auto">
          <a:xfrm>
            <a:off x="1532694" y="3000376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HTTP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2616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179512" y="4206403"/>
            <a:ext cx="5049838" cy="116681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&lt;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contour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height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="550.0"&gt;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&lt;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gml:lineStringProperty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&lt;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</a:t>
            </a:r>
            <a:r>
              <a:rPr lang="de-DE" altLang="de-DE" sz="800" b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de-DE" altLang="de-DE" sz="800" b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/>
            </a:r>
            <a:br>
              <a:rPr lang="de-DE" altLang="de-DE" sz="800" b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</a:br>
            <a:r>
              <a:rPr lang="de-DE" altLang="de-DE" sz="800" b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  </a:t>
            </a:r>
            <a:r>
              <a:rPr lang="de-DE" altLang="de-DE" sz="800" b="1" smtClean="0">
                <a:solidFill>
                  <a:schemeClr val="tx1"/>
                </a:solidFill>
                <a:latin typeface="Courier New" pitchFamily="49" charset="0"/>
              </a:rPr>
              <a:t>srsName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</a:rPr>
              <a:t>="http://www.opengis.net/gml/srs/epsg.xml#4326"&gt;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&lt;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gml:coordinates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   9510.0,4333.0  9536.4,4320.1 9555.5,4310.7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&lt;/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gml:coordinates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&lt;/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&lt;/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gml:lineStringProperty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</a:rPr>
              <a:t>&lt;/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contour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</a:rPr>
              <a:t>&gt;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3291061"/>
            <a:ext cx="7772400" cy="1362075"/>
          </a:xfrm>
        </p:spPr>
        <p:txBody>
          <a:bodyPr/>
          <a:lstStyle/>
          <a:p>
            <a:pPr algn="r" eaLnBrk="1" hangingPunct="1"/>
            <a:r>
              <a:rPr lang="de-DE" dirty="0" smtClean="0"/>
              <a:t>OGC Services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Encodings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37872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Founded 1994 (from Open GRASS Foundation)</a:t>
            </a:r>
          </a:p>
          <a:p>
            <a:pPr>
              <a:lnSpc>
                <a:spcPct val="150000"/>
              </a:lnSpc>
            </a:pPr>
            <a:r>
              <a:rPr lang="en-US" dirty="0"/>
              <a:t>&gt; 525 member </a:t>
            </a:r>
            <a:r>
              <a:rPr lang="en-US" dirty="0" err="1"/>
              <a:t>organisations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2011: "Number of European members exceeded number of North American members for the first time."</a:t>
            </a:r>
          </a:p>
          <a:p>
            <a:pPr>
              <a:lnSpc>
                <a:spcPct val="150000"/>
              </a:lnSpc>
            </a:pPr>
            <a:r>
              <a:rPr lang="en-US" dirty="0"/>
              <a:t>~ </a:t>
            </a:r>
            <a:r>
              <a:rPr lang="en-US" dirty="0" smtClean="0"/>
              <a:t>100 </a:t>
            </a:r>
            <a:r>
              <a:rPr lang="en-US" dirty="0"/>
              <a:t>innovation initiatives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~ 48 </a:t>
            </a:r>
            <a:r>
              <a:rPr lang="en-US" dirty="0"/>
              <a:t>Open Standards</a:t>
            </a:r>
          </a:p>
          <a:p>
            <a:pPr>
              <a:lnSpc>
                <a:spcPct val="150000"/>
              </a:lnSpc>
            </a:pPr>
            <a:r>
              <a:rPr lang="en-US" dirty="0"/>
              <a:t>~ </a:t>
            </a:r>
            <a:r>
              <a:rPr lang="en-US" dirty="0" smtClean="0"/>
              <a:t>230 </a:t>
            </a:r>
            <a:r>
              <a:rPr lang="en-US" dirty="0"/>
              <a:t>OGC certified products</a:t>
            </a:r>
          </a:p>
          <a:p>
            <a:pPr>
              <a:lnSpc>
                <a:spcPct val="150000"/>
              </a:lnSpc>
            </a:pPr>
            <a:r>
              <a:rPr lang="en-US" dirty="0"/>
              <a:t>Thousands of implementations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DE8C68-F4EC-4B19-9E72-6C1C526708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99592" y="6093296"/>
            <a:ext cx="3050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http://www.opengeospatial.org/ogc/historylong</a:t>
            </a:r>
          </a:p>
        </p:txBody>
      </p:sp>
    </p:spTree>
    <p:extLst>
      <p:ext uri="{BB962C8B-B14F-4D97-AF65-F5344CB8AC3E}">
        <p14:creationId xmlns:p14="http://schemas.microsoft.com/office/powerpoint/2010/main" val="2775117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Gebiete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/>
              <a:t>Aviation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Built Environment &amp; 3D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Business Intelligence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Defence &amp; Intelligence (D&amp;I)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Emergency Response &amp; Disaster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Energy &amp; Utilities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Geosciences &amp;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Government &amp; Spatial Data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Mobile Internet &amp; Location Services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Sensor Webs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University and Research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DE8C68-F4EC-4B19-9E72-6C1C526708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292080" y="1916832"/>
            <a:ext cx="3438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0" smtClean="0">
                <a:latin typeface="Calibri" panose="020F0502020204030204" pitchFamily="34" charset="0"/>
              </a:rPr>
              <a:t>Vgl. http</a:t>
            </a:r>
            <a:r>
              <a:rPr lang="de-DE" sz="1400" b="0">
                <a:latin typeface="Calibri" panose="020F0502020204030204" pitchFamily="34" charset="0"/>
              </a:rPr>
              <a:t>://www.opengeospatial.org/domain</a:t>
            </a:r>
          </a:p>
        </p:txBody>
      </p:sp>
      <p:pic>
        <p:nvPicPr>
          <p:cNvPr id="6" name="Picture 5" descr="Screen Shot 2014-11-16 at 19.2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50591" y="2257127"/>
            <a:ext cx="1730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0">
                <a:solidFill>
                  <a:srgbClr val="FF391B"/>
                </a:solidFill>
                <a:latin typeface="Calibri" panose="020F0502020204030204" pitchFamily="34" charset="0"/>
              </a:rPr>
              <a:t>Business Intelligence</a:t>
            </a: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251520" y="5229200"/>
            <a:ext cx="1872208" cy="28803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403920" y="5229200"/>
            <a:ext cx="1719808" cy="28803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6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980728"/>
            <a:ext cx="51125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dirty="0"/>
              <a:t>3dP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ARML2.0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Cat</a:t>
            </a:r>
            <a:r>
              <a:rPr lang="de-DE" sz="1200" dirty="0"/>
              <a:t>: </a:t>
            </a:r>
            <a:r>
              <a:rPr lang="de-DE" sz="1200" dirty="0" err="1"/>
              <a:t>ebRIM</a:t>
            </a:r>
            <a:r>
              <a:rPr lang="de-DE" sz="1200" dirty="0"/>
              <a:t> App Profile: Earth Observation Products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Catalogue Service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CDB</a:t>
            </a:r>
          </a:p>
          <a:p>
            <a:pPr>
              <a:spcBef>
                <a:spcPts val="0"/>
              </a:spcBef>
            </a:pPr>
            <a:r>
              <a:rPr lang="de-DE" sz="1200" b="1" dirty="0" err="1"/>
              <a:t>CityGML</a:t>
            </a:r>
            <a:endParaRPr lang="de-DE" sz="1200" b="1" dirty="0"/>
          </a:p>
          <a:p>
            <a:pPr>
              <a:spcBef>
                <a:spcPts val="0"/>
              </a:spcBef>
            </a:pPr>
            <a:r>
              <a:rPr lang="de-DE" sz="1200" dirty="0" err="1"/>
              <a:t>Coordinate</a:t>
            </a:r>
            <a:r>
              <a:rPr lang="de-DE" sz="1200" dirty="0"/>
              <a:t> Transformation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Filter Encoding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GML in JPEG 2000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GeoAPI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b="1" dirty="0" err="1"/>
              <a:t>GeoPackage</a:t>
            </a:r>
            <a:endParaRPr lang="de-DE" sz="1200" b="1" dirty="0"/>
          </a:p>
          <a:p>
            <a:pPr>
              <a:spcBef>
                <a:spcPts val="0"/>
              </a:spcBef>
            </a:pPr>
            <a:r>
              <a:rPr lang="de-DE" sz="1200" dirty="0" err="1"/>
              <a:t>GeoSciML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 err="1"/>
              <a:t>GeoSPARQL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b="1" i="1" dirty="0" err="1"/>
              <a:t>Geography</a:t>
            </a:r>
            <a:r>
              <a:rPr lang="de-DE" sz="1200" b="1" i="1" dirty="0"/>
              <a:t> Markup Language</a:t>
            </a:r>
          </a:p>
          <a:p>
            <a:pPr>
              <a:spcBef>
                <a:spcPts val="0"/>
              </a:spcBef>
            </a:pPr>
            <a:r>
              <a:rPr lang="de-DE" sz="1200" b="1" dirty="0" err="1"/>
              <a:t>GeoRSS</a:t>
            </a:r>
            <a:endParaRPr lang="de-DE" sz="1200" b="1" dirty="0"/>
          </a:p>
          <a:p>
            <a:pPr>
              <a:spcBef>
                <a:spcPts val="0"/>
              </a:spcBef>
            </a:pPr>
            <a:r>
              <a:rPr lang="de-DE" sz="1200" dirty="0" err="1"/>
              <a:t>Geospatial</a:t>
            </a:r>
            <a:r>
              <a:rPr lang="de-DE" sz="1200" dirty="0"/>
              <a:t> </a:t>
            </a:r>
            <a:r>
              <a:rPr lang="de-DE" sz="1200" dirty="0" err="1"/>
              <a:t>eXtensible</a:t>
            </a:r>
            <a:r>
              <a:rPr lang="de-DE" sz="1200" dirty="0"/>
              <a:t> Access Control Markup Language (</a:t>
            </a:r>
            <a:r>
              <a:rPr lang="de-DE" sz="1200" dirty="0" err="1"/>
              <a:t>GeoXACML</a:t>
            </a:r>
            <a:r>
              <a:rPr lang="de-DE" sz="1200" dirty="0"/>
              <a:t>)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Geospatial</a:t>
            </a:r>
            <a:r>
              <a:rPr lang="de-DE" sz="1200" dirty="0"/>
              <a:t> User Feedback (GUF)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GroundwaterML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/>
              <a:t>i3s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IndoorGML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 err="1"/>
              <a:t>InfraGML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i="1" dirty="0"/>
              <a:t>KML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LandInfra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/>
              <a:t>Location Services (</a:t>
            </a:r>
            <a:r>
              <a:rPr lang="de-DE" sz="1200" dirty="0" err="1"/>
              <a:t>OpenLS</a:t>
            </a:r>
            <a:r>
              <a:rPr lang="de-DE" sz="1200" dirty="0"/>
              <a:t>)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Moving</a:t>
            </a:r>
            <a:r>
              <a:rPr lang="de-DE" sz="1200" dirty="0"/>
              <a:t> Features</a:t>
            </a:r>
          </a:p>
          <a:p>
            <a:pPr>
              <a:spcBef>
                <a:spcPts val="0"/>
              </a:spcBef>
            </a:pPr>
            <a:r>
              <a:rPr lang="de-DE" sz="1200" dirty="0" err="1"/>
              <a:t>NetCDF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 err="1"/>
              <a:t>Observations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Measurements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/>
              <a:t>Open </a:t>
            </a:r>
            <a:r>
              <a:rPr lang="de-DE" sz="1200" dirty="0" err="1"/>
              <a:t>GeoSMS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 err="1"/>
              <a:t>OpenMI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 err="1"/>
              <a:t>OpenSearch</a:t>
            </a:r>
            <a:r>
              <a:rPr lang="de-DE" sz="1200" dirty="0"/>
              <a:t> </a:t>
            </a:r>
            <a:r>
              <a:rPr lang="de-DE" sz="1200" dirty="0" err="1"/>
              <a:t>Geo</a:t>
            </a:r>
            <a:endParaRPr lang="de-DE" sz="1200" dirty="0"/>
          </a:p>
          <a:p>
            <a:pPr>
              <a:spcBef>
                <a:spcPts val="0"/>
              </a:spcBef>
            </a:pPr>
            <a:r>
              <a:rPr lang="de-DE" sz="1200" dirty="0" err="1"/>
              <a:t>Ordering</a:t>
            </a:r>
            <a:r>
              <a:rPr lang="de-DE" sz="1200" dirty="0"/>
              <a:t> Services Framework </a:t>
            </a:r>
            <a:r>
              <a:rPr lang="de-DE" sz="1200" dirty="0" err="1"/>
              <a:t>for</a:t>
            </a:r>
            <a:r>
              <a:rPr lang="de-DE" sz="1200" dirty="0"/>
              <a:t> Earth</a:t>
            </a:r>
          </a:p>
        </p:txBody>
      </p:sp>
      <p:sp>
        <p:nvSpPr>
          <p:cNvPr id="4" name="Rechteck 3"/>
          <p:cNvSpPr/>
          <p:nvPr/>
        </p:nvSpPr>
        <p:spPr>
          <a:xfrm>
            <a:off x="5472608" y="1052736"/>
            <a:ext cx="3491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dirty="0" smtClean="0"/>
              <a:t>Observation Products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OWS </a:t>
            </a:r>
            <a:r>
              <a:rPr lang="de-DE" sz="1200" dirty="0" err="1" smtClean="0"/>
              <a:t>Context</a:t>
            </a:r>
            <a:endParaRPr lang="de-DE" sz="1200" dirty="0" smtClean="0"/>
          </a:p>
          <a:p>
            <a:pPr>
              <a:spcBef>
                <a:spcPts val="0"/>
              </a:spcBef>
            </a:pPr>
            <a:r>
              <a:rPr lang="de-DE" sz="1200" dirty="0" smtClean="0"/>
              <a:t>    </a:t>
            </a:r>
            <a:r>
              <a:rPr lang="de-DE" sz="1200" dirty="0" err="1" smtClean="0"/>
              <a:t>PubSub</a:t>
            </a:r>
            <a:endParaRPr lang="de-DE" sz="1200" dirty="0" smtClean="0"/>
          </a:p>
          <a:p>
            <a:pPr>
              <a:spcBef>
                <a:spcPts val="0"/>
              </a:spcBef>
            </a:pPr>
            <a:r>
              <a:rPr lang="de-DE" sz="1200" dirty="0" smtClean="0"/>
              <a:t>    PUCK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SWE Common Data Model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SWE Service Model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Sensor Model Language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</a:t>
            </a:r>
            <a:r>
              <a:rPr lang="de-DE" sz="1200" b="1" dirty="0" smtClean="0"/>
              <a:t>Sensor Observation Service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</a:t>
            </a:r>
            <a:r>
              <a:rPr lang="de-DE" sz="1200" dirty="0" smtClean="0"/>
              <a:t>Sensor </a:t>
            </a:r>
            <a:r>
              <a:rPr lang="de-DE" sz="1200" dirty="0" err="1" smtClean="0"/>
              <a:t>Planning</a:t>
            </a:r>
            <a:r>
              <a:rPr lang="de-DE" sz="1200" dirty="0" smtClean="0"/>
              <a:t> Service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</a:t>
            </a:r>
            <a:r>
              <a:rPr lang="de-DE" sz="1200" dirty="0" err="1" smtClean="0"/>
              <a:t>SensorThings</a:t>
            </a:r>
            <a:endParaRPr lang="de-DE" sz="1200" dirty="0" smtClean="0"/>
          </a:p>
          <a:p>
            <a:pPr>
              <a:spcBef>
                <a:spcPts val="0"/>
              </a:spcBef>
            </a:pPr>
            <a:r>
              <a:rPr lang="de-DE" sz="1200" i="1" dirty="0" smtClean="0"/>
              <a:t>    Simple Features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Simple Features CORBA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Simple Features OLE/COM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Simple Features SQL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</a:t>
            </a:r>
            <a:r>
              <a:rPr lang="de-DE" sz="1200" b="1" dirty="0" err="1" smtClean="0"/>
              <a:t>Styled</a:t>
            </a:r>
            <a:r>
              <a:rPr lang="de-DE" sz="1200" b="1" dirty="0" smtClean="0"/>
              <a:t> Layer </a:t>
            </a:r>
            <a:r>
              <a:rPr lang="de-DE" sz="1200" b="1" dirty="0" err="1" smtClean="0"/>
              <a:t>Descriptor</a:t>
            </a:r>
            <a:endParaRPr lang="de-DE" sz="1200" b="1" dirty="0" smtClean="0"/>
          </a:p>
          <a:p>
            <a:pPr>
              <a:spcBef>
                <a:spcPts val="0"/>
              </a:spcBef>
            </a:pPr>
            <a:r>
              <a:rPr lang="de-DE" sz="1200" dirty="0" smtClean="0"/>
              <a:t>    </a:t>
            </a:r>
            <a:r>
              <a:rPr lang="de-DE" sz="1200" dirty="0" err="1" smtClean="0"/>
              <a:t>Symbology</a:t>
            </a:r>
            <a:r>
              <a:rPr lang="de-DE" sz="1200" dirty="0" smtClean="0"/>
              <a:t> Encoding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Table </a:t>
            </a:r>
            <a:r>
              <a:rPr lang="de-DE" sz="1200" dirty="0" err="1" smtClean="0"/>
              <a:t>Joining</a:t>
            </a:r>
            <a:r>
              <a:rPr lang="de-DE" sz="1200" dirty="0" smtClean="0"/>
              <a:t> Service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</a:t>
            </a:r>
            <a:r>
              <a:rPr lang="de-DE" sz="1200" dirty="0" err="1" smtClean="0"/>
              <a:t>TimeseriesML</a:t>
            </a:r>
            <a:r>
              <a:rPr lang="de-DE" sz="1200" dirty="0" smtClean="0"/>
              <a:t> (</a:t>
            </a:r>
            <a:r>
              <a:rPr lang="de-DE" sz="1200" dirty="0" err="1" smtClean="0"/>
              <a:t>tsml</a:t>
            </a:r>
            <a:r>
              <a:rPr lang="de-DE" sz="1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</a:t>
            </a:r>
            <a:r>
              <a:rPr lang="de-DE" sz="1200" dirty="0" err="1" smtClean="0"/>
              <a:t>WaterML</a:t>
            </a:r>
            <a:endParaRPr lang="de-DE" sz="1200" dirty="0" smtClean="0"/>
          </a:p>
          <a:p>
            <a:pPr>
              <a:spcBef>
                <a:spcPts val="0"/>
              </a:spcBef>
            </a:pPr>
            <a:r>
              <a:rPr lang="de-DE" sz="1200" dirty="0" smtClean="0"/>
              <a:t>    Web </a:t>
            </a:r>
            <a:r>
              <a:rPr lang="de-DE" sz="1200" dirty="0" err="1" smtClean="0"/>
              <a:t>Coverage</a:t>
            </a:r>
            <a:r>
              <a:rPr lang="de-DE" sz="1200" dirty="0" smtClean="0"/>
              <a:t> Processing Service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Web </a:t>
            </a:r>
            <a:r>
              <a:rPr lang="de-DE" sz="1200" b="1" dirty="0" err="1" smtClean="0"/>
              <a:t>Coverage</a:t>
            </a:r>
            <a:r>
              <a:rPr lang="de-DE" sz="1200" b="1" dirty="0" smtClean="0"/>
              <a:t> Service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Web Feature Service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Web </a:t>
            </a:r>
            <a:r>
              <a:rPr lang="de-DE" sz="1200" b="1" dirty="0" err="1" smtClean="0"/>
              <a:t>Map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Context</a:t>
            </a:r>
            <a:endParaRPr lang="de-DE" sz="1200" b="1" dirty="0" smtClean="0"/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Web </a:t>
            </a:r>
            <a:r>
              <a:rPr lang="de-DE" sz="1200" b="1" dirty="0" err="1" smtClean="0"/>
              <a:t>Map</a:t>
            </a:r>
            <a:r>
              <a:rPr lang="de-DE" sz="1200" b="1" dirty="0" smtClean="0"/>
              <a:t> Service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Web </a:t>
            </a:r>
            <a:r>
              <a:rPr lang="de-DE" sz="1200" b="1" dirty="0" err="1" smtClean="0"/>
              <a:t>Map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Tile</a:t>
            </a:r>
            <a:r>
              <a:rPr lang="de-DE" sz="1200" b="1" dirty="0" smtClean="0"/>
              <a:t> Service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Web Processing Service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    Web Service Common</a:t>
            </a:r>
          </a:p>
          <a:p>
            <a:pPr>
              <a:spcBef>
                <a:spcPts val="0"/>
              </a:spcBef>
            </a:pPr>
            <a:r>
              <a:rPr lang="de-DE" sz="1200" b="1" dirty="0" smtClean="0"/>
              <a:t>    WKT CRS</a:t>
            </a:r>
          </a:p>
          <a:p>
            <a:pPr>
              <a:spcBef>
                <a:spcPts val="0"/>
              </a:spcBef>
            </a:pP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5536" y="332656"/>
            <a:ext cx="5313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/>
              <a:t>OGC-Standards (</a:t>
            </a:r>
            <a:r>
              <a:rPr lang="de-DE" sz="2400" b="1" dirty="0" err="1" smtClean="0"/>
              <a:t>services</a:t>
            </a:r>
            <a:r>
              <a:rPr lang="de-DE" sz="2400" b="1" dirty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encodings</a:t>
            </a:r>
            <a:r>
              <a:rPr lang="de-DE" sz="2400" b="1" dirty="0" smtClean="0"/>
              <a:t>)</a:t>
            </a:r>
            <a:endParaRPr lang="de-DE" sz="2400" b="1" dirty="0"/>
          </a:p>
        </p:txBody>
      </p:sp>
      <p:sp>
        <p:nvSpPr>
          <p:cNvPr id="6" name="Rechteck 5"/>
          <p:cNvSpPr/>
          <p:nvPr/>
        </p:nvSpPr>
        <p:spPr>
          <a:xfrm rot="16200000">
            <a:off x="6370573" y="3236089"/>
            <a:ext cx="4849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http://</a:t>
            </a:r>
            <a:r>
              <a:rPr lang="de-DE" sz="1600" dirty="0" smtClean="0"/>
              <a:t>www.opengeospatial.org/docs/is [2017-10-24]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737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OGC Services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OGC Reference Model: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i="1" dirty="0" smtClean="0"/>
              <a:t>OGC Web Services </a:t>
            </a:r>
            <a:r>
              <a:rPr lang="de-DE" dirty="0" smtClean="0"/>
              <a:t>(OWS)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b="1" dirty="0" smtClean="0"/>
              <a:t>open non-</a:t>
            </a:r>
            <a:r>
              <a:rPr lang="de-DE" b="1" dirty="0" err="1" smtClean="0"/>
              <a:t>proprietary</a:t>
            </a:r>
            <a:r>
              <a:rPr lang="de-DE" b="1" dirty="0" smtClean="0"/>
              <a:t> Internet </a:t>
            </a:r>
            <a:r>
              <a:rPr lang="de-DE" b="1" dirty="0" err="1" smtClean="0"/>
              <a:t>standards</a:t>
            </a:r>
            <a:r>
              <a:rPr lang="de-DE" dirty="0" smtClean="0"/>
              <a:t>; 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World Wide Web (WWW)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/>
              <a:t>HTTP</a:t>
            </a:r>
            <a:r>
              <a:rPr lang="de-DE" dirty="0" smtClean="0"/>
              <a:t>, Uniform </a:t>
            </a:r>
            <a:r>
              <a:rPr lang="de-DE" dirty="0" err="1" smtClean="0"/>
              <a:t>Resource</a:t>
            </a:r>
            <a:r>
              <a:rPr lang="de-DE" dirty="0" smtClean="0"/>
              <a:t> Locators (</a:t>
            </a:r>
            <a:r>
              <a:rPr lang="de-DE" b="1" dirty="0" smtClean="0"/>
              <a:t>URL</a:t>
            </a:r>
            <a:r>
              <a:rPr lang="de-DE" dirty="0" smtClean="0"/>
              <a:t>s), Multipurpose Internet Mail </a:t>
            </a:r>
            <a:r>
              <a:rPr lang="de-DE" dirty="0" err="1" smtClean="0"/>
              <a:t>Extensions</a:t>
            </a:r>
            <a:r>
              <a:rPr lang="de-DE" dirty="0" smtClean="0"/>
              <a:t> (MIME)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Extensible Markup Language (</a:t>
            </a:r>
            <a:r>
              <a:rPr lang="de-DE" b="1" dirty="0" smtClean="0"/>
              <a:t>XML</a:t>
            </a:r>
            <a:r>
              <a:rPr lang="de-DE" dirty="0" smtClean="0"/>
              <a:t>).“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603625"/>
            <a:ext cx="2463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899592" y="618679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http://www.opengeospatial.org/standards/orm </a:t>
            </a:r>
          </a:p>
        </p:txBody>
      </p:sp>
    </p:spTree>
    <p:extLst>
      <p:ext uri="{BB962C8B-B14F-4D97-AF65-F5344CB8AC3E}">
        <p14:creationId xmlns:p14="http://schemas.microsoft.com/office/powerpoint/2010/main" val="24022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ehr\AppData\Local\Temp\SNAGHTML1ac06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" y="1545296"/>
            <a:ext cx="7380820" cy="58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700" y="1263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viewpoint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GDI-DE (German SDI </a:t>
            </a:r>
            <a:r>
              <a:rPr lang="de-DE" dirty="0" err="1" smtClean="0"/>
              <a:t>Governmental</a:t>
            </a:r>
            <a:r>
              <a:rPr lang="de-DE" dirty="0" smtClean="0"/>
              <a:t> Body):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Which are the important standards/services?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16200000">
            <a:off x="5833601" y="3322449"/>
            <a:ext cx="6128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4"/>
              </a:rPr>
              <a:t>https://</a:t>
            </a:r>
            <a:r>
              <a:rPr lang="de-DE" sz="1200" dirty="0" smtClean="0">
                <a:hlinkClick r:id="rId4"/>
              </a:rPr>
              <a:t>wiki.gdi-de.org/display/Arch/Verzeichnis%20GDI-DE%20Standards</a:t>
            </a:r>
            <a:r>
              <a:rPr lang="de-DE" sz="1200" dirty="0" smtClean="0"/>
              <a:t> []2018-03-21</a:t>
            </a:r>
            <a:endParaRPr lang="de-DE" sz="1200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7230780" y="1629934"/>
            <a:ext cx="576064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929181" y="14364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essential</a:t>
            </a:r>
            <a:endParaRPr lang="de-DE" sz="1600" dirty="0">
              <a:latin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7225264" y="2061982"/>
            <a:ext cx="576064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923664" y="1868456"/>
            <a:ext cx="132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</a:rPr>
              <a:t>under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</a:rPr>
              <a:t>observation</a:t>
            </a:r>
            <a:endParaRPr lang="de-DE" sz="1600" dirty="0">
              <a:latin typeface="Calibri" panose="020F050202020403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7230780" y="4222222"/>
            <a:ext cx="576064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929180" y="4028696"/>
            <a:ext cx="1323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</a:rPr>
              <a:t>expiring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878852" y="584640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optional</a:t>
            </a:r>
            <a:endParaRPr lang="de-DE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Australia/New Zealand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3401"/>
            <a:ext cx="4996359" cy="467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Which are the important standards/services</a:t>
            </a:r>
            <a:r>
              <a:rPr lang="de-DE" smtClean="0"/>
              <a:t>? II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16200000">
            <a:off x="5795161" y="34272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/>
              <a:t>http://</a:t>
            </a:r>
            <a:r>
              <a:rPr lang="de-DE" sz="1600" dirty="0" smtClean="0"/>
              <a:t>gsdiassociation.org/images/publications/cookbooks/SDI_Cookb2017-10-26ook_New_Zealand_v1-1_17Nov2011.pdf []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969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Interoperability: Definition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684213" y="2565400"/>
            <a:ext cx="56165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</a:rPr>
              <a:t>The ability to collaborate and to exchange information seeminglessly and without barriers.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0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</a:rPr>
              <a:t>Often restricted to technical aspects.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0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</a:rPr>
              <a:t>But: Interoperability should be extended.</a:t>
            </a:r>
          </a:p>
        </p:txBody>
      </p:sp>
    </p:spTree>
    <p:extLst>
      <p:ext uri="{BB962C8B-B14F-4D97-AF65-F5344CB8AC3E}">
        <p14:creationId xmlns:p14="http://schemas.microsoft.com/office/powerpoint/2010/main" val="16749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 eaLnBrk="1" hangingPunct="1"/>
            <a:r>
              <a:rPr lang="de-DE" b="1" dirty="0" err="1" smtClean="0"/>
              <a:t>Standardization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8129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5"/>
          <p:cNvSpPr txBox="1">
            <a:spLocks noChangeArrowheads="1"/>
          </p:cNvSpPr>
          <p:nvPr/>
        </p:nvSpPr>
        <p:spPr bwMode="auto">
          <a:xfrm>
            <a:off x="322263" y="6083300"/>
            <a:ext cx="4464050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000">
                <a:solidFill>
                  <a:schemeClr val="tx1"/>
                </a:solidFill>
                <a:latin typeface="Tahoma" pitchFamily="34" charset="0"/>
              </a:rPr>
              <a:t>modifiziert nach </a:t>
            </a:r>
            <a:r>
              <a:rPr lang="fr-CA" altLang="de-DE" sz="1000">
                <a:solidFill>
                  <a:schemeClr val="tx1"/>
                </a:solidFill>
                <a:latin typeface="Tahoma" pitchFamily="34" charset="0"/>
              </a:rPr>
              <a:t>Doug Nebert (2003): Geospatial Standards</a:t>
            </a:r>
            <a:br>
              <a:rPr lang="fr-CA" altLang="de-DE" sz="1000">
                <a:solidFill>
                  <a:schemeClr val="tx1"/>
                </a:solidFill>
                <a:latin typeface="Tahoma" pitchFamily="34" charset="0"/>
              </a:rPr>
            </a:br>
            <a:r>
              <a:rPr lang="fr-CA" altLang="de-DE" sz="1000">
                <a:solidFill>
                  <a:schemeClr val="tx1"/>
                </a:solidFill>
                <a:latin typeface="Tahoma" pitchFamily="34" charset="0"/>
              </a:rPr>
              <a:t>in Action. </a:t>
            </a:r>
            <a:r>
              <a:rPr lang="de-DE" altLang="de-DE" sz="1000">
                <a:solidFill>
                  <a:schemeClr val="tx1"/>
                </a:solidFill>
                <a:latin typeface="Tahoma" pitchFamily="34" charset="0"/>
              </a:rPr>
              <a:t>http://www.fgdc.gov/library/presentations/documents/2003-presentations/GIS_Standards_Rockies1003.ppt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err="1" smtClean="0"/>
              <a:t>Standardization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Bodies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their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Relationship</a:t>
            </a:r>
            <a:endParaRPr lang="de-DE" altLang="de-DE" sz="2400" dirty="0" smtClean="0"/>
          </a:p>
        </p:txBody>
      </p:sp>
      <p:grpSp>
        <p:nvGrpSpPr>
          <p:cNvPr id="33796" name="Group 5"/>
          <p:cNvGrpSpPr>
            <a:grpSpLocks/>
          </p:cNvGrpSpPr>
          <p:nvPr/>
        </p:nvGrpSpPr>
        <p:grpSpPr bwMode="auto">
          <a:xfrm>
            <a:off x="3937000" y="4424363"/>
            <a:ext cx="2420938" cy="1895475"/>
            <a:chOff x="2496" y="2544"/>
            <a:chExt cx="1632" cy="1296"/>
          </a:xfrm>
        </p:grpSpPr>
        <p:sp>
          <p:nvSpPr>
            <p:cNvPr id="33843" name="Oval 6"/>
            <p:cNvSpPr>
              <a:spLocks noChangeArrowheads="1"/>
            </p:cNvSpPr>
            <p:nvPr/>
          </p:nvSpPr>
          <p:spPr bwMode="auto">
            <a:xfrm>
              <a:off x="2496" y="2544"/>
              <a:ext cx="1632" cy="12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 sz="2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3844" name="Oval 7"/>
            <p:cNvSpPr>
              <a:spLocks noChangeArrowheads="1"/>
            </p:cNvSpPr>
            <p:nvPr/>
          </p:nvSpPr>
          <p:spPr bwMode="auto">
            <a:xfrm>
              <a:off x="2592" y="2640"/>
              <a:ext cx="1440" cy="1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 sz="20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33797" name="AutoShape 8"/>
          <p:cNvSpPr>
            <a:spLocks/>
          </p:cNvSpPr>
          <p:nvPr/>
        </p:nvSpPr>
        <p:spPr bwMode="auto">
          <a:xfrm>
            <a:off x="7016750" y="4359275"/>
            <a:ext cx="284163" cy="2165350"/>
          </a:xfrm>
          <a:prstGeom prst="leftBrace">
            <a:avLst>
              <a:gd name="adj1" fmla="val 635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0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33798" name="Group 9"/>
          <p:cNvGrpSpPr>
            <a:grpSpLocks/>
          </p:cNvGrpSpPr>
          <p:nvPr/>
        </p:nvGrpSpPr>
        <p:grpSpPr bwMode="auto">
          <a:xfrm>
            <a:off x="5948363" y="5272088"/>
            <a:ext cx="1225550" cy="1085850"/>
            <a:chOff x="3888" y="3168"/>
            <a:chExt cx="826" cy="743"/>
          </a:xfrm>
        </p:grpSpPr>
        <p:sp>
          <p:nvSpPr>
            <p:cNvPr id="33841" name="Line 10"/>
            <p:cNvSpPr>
              <a:spLocks noChangeShapeType="1"/>
            </p:cNvSpPr>
            <p:nvPr/>
          </p:nvSpPr>
          <p:spPr bwMode="auto">
            <a:xfrm flipH="1">
              <a:off x="3888" y="3168"/>
              <a:ext cx="720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2" name="Text Box 11"/>
            <p:cNvSpPr txBox="1">
              <a:spLocks noChangeArrowheads="1"/>
            </p:cNvSpPr>
            <p:nvPr/>
          </p:nvSpPr>
          <p:spPr bwMode="auto">
            <a:xfrm>
              <a:off x="3936" y="3216"/>
              <a:ext cx="778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  <a:latin typeface="Arial" pitchFamily="34" charset="0"/>
                </a:rPr>
                <a:t>Establish definition of and terms of engagement in *SDI</a:t>
              </a:r>
            </a:p>
          </p:txBody>
        </p:sp>
      </p:grpSp>
      <p:grpSp>
        <p:nvGrpSpPr>
          <p:cNvPr id="33799" name="Group 12"/>
          <p:cNvGrpSpPr>
            <a:grpSpLocks/>
          </p:cNvGrpSpPr>
          <p:nvPr/>
        </p:nvGrpSpPr>
        <p:grpSpPr bwMode="auto">
          <a:xfrm>
            <a:off x="2616200" y="2184400"/>
            <a:ext cx="4568825" cy="3438525"/>
            <a:chOff x="1641" y="1056"/>
            <a:chExt cx="3081" cy="2352"/>
          </a:xfrm>
        </p:grpSpPr>
        <p:sp>
          <p:nvSpPr>
            <p:cNvPr id="33837" name="AutoShape 13"/>
            <p:cNvSpPr>
              <a:spLocks noChangeArrowheads="1"/>
            </p:cNvSpPr>
            <p:nvPr/>
          </p:nvSpPr>
          <p:spPr bwMode="auto">
            <a:xfrm>
              <a:off x="3072" y="1056"/>
              <a:ext cx="432" cy="1680"/>
            </a:xfrm>
            <a:prstGeom prst="downArrow">
              <a:avLst>
                <a:gd name="adj1" fmla="val 50000"/>
                <a:gd name="adj2" fmla="val 97222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 sz="2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3838" name="AutoShape 14"/>
            <p:cNvSpPr>
              <a:spLocks noChangeArrowheads="1"/>
            </p:cNvSpPr>
            <p:nvPr/>
          </p:nvSpPr>
          <p:spPr bwMode="auto">
            <a:xfrm rot="2832680">
              <a:off x="3988" y="1933"/>
              <a:ext cx="432" cy="1036"/>
            </a:xfrm>
            <a:prstGeom prst="downArrow">
              <a:avLst>
                <a:gd name="adj1" fmla="val 50000"/>
                <a:gd name="adj2" fmla="val 59954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 sz="2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3839" name="AutoShape 15"/>
            <p:cNvSpPr>
              <a:spLocks noChangeArrowheads="1"/>
            </p:cNvSpPr>
            <p:nvPr/>
          </p:nvSpPr>
          <p:spPr bwMode="auto">
            <a:xfrm rot="-3011721">
              <a:off x="2097" y="1811"/>
              <a:ext cx="432" cy="1344"/>
            </a:xfrm>
            <a:prstGeom prst="downArrow">
              <a:avLst>
                <a:gd name="adj1" fmla="val 50000"/>
                <a:gd name="adj2" fmla="val 77778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 sz="2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3840" name="AutoShape 16"/>
            <p:cNvSpPr>
              <a:spLocks noChangeArrowheads="1"/>
            </p:cNvSpPr>
            <p:nvPr/>
          </p:nvSpPr>
          <p:spPr bwMode="auto">
            <a:xfrm>
              <a:off x="1776" y="2976"/>
              <a:ext cx="912" cy="432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 sz="20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33800" name="Oval 17"/>
          <p:cNvSpPr>
            <a:spLocks noChangeArrowheads="1"/>
          </p:cNvSpPr>
          <p:nvPr/>
        </p:nvSpPr>
        <p:spPr bwMode="auto">
          <a:xfrm>
            <a:off x="395288" y="1482725"/>
            <a:ext cx="2919412" cy="2246313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1249363" y="1693863"/>
            <a:ext cx="1209675" cy="42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pitchFamily="34" charset="0"/>
              </a:rPr>
              <a:t>ISO</a:t>
            </a:r>
          </a:p>
        </p:txBody>
      </p:sp>
      <p:sp>
        <p:nvSpPr>
          <p:cNvPr id="33802" name="Rectangle 19"/>
          <p:cNvSpPr>
            <a:spLocks noChangeArrowheads="1"/>
          </p:cNvSpPr>
          <p:nvPr/>
        </p:nvSpPr>
        <p:spPr bwMode="auto">
          <a:xfrm>
            <a:off x="538163" y="2465388"/>
            <a:ext cx="1066800" cy="42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pitchFamily="34" charset="0"/>
              </a:rPr>
              <a:t>TC 211</a:t>
            </a:r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2103438" y="2465388"/>
            <a:ext cx="1068387" cy="42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pitchFamily="34" charset="0"/>
              </a:rPr>
              <a:t>TC 287</a:t>
            </a: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1320800" y="3097213"/>
            <a:ext cx="1068388" cy="42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pitchFamily="34" charset="0"/>
              </a:rPr>
              <a:t>JTC-1</a:t>
            </a:r>
          </a:p>
        </p:txBody>
      </p:sp>
      <p:cxnSp>
        <p:nvCxnSpPr>
          <p:cNvPr id="33805" name="AutoShape 22"/>
          <p:cNvCxnSpPr>
            <a:cxnSpLocks noChangeShapeType="1"/>
            <a:stCxn id="33801" idx="2"/>
            <a:endCxn id="33802" idx="0"/>
          </p:cNvCxnSpPr>
          <p:nvPr/>
        </p:nvCxnSpPr>
        <p:spPr bwMode="auto">
          <a:xfrm rot="5400000">
            <a:off x="1287463" y="1898650"/>
            <a:ext cx="350838" cy="782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AutoShape 23"/>
          <p:cNvCxnSpPr>
            <a:cxnSpLocks noChangeShapeType="1"/>
            <a:stCxn id="33801" idx="2"/>
            <a:endCxn id="33803" idx="0"/>
          </p:cNvCxnSpPr>
          <p:nvPr/>
        </p:nvCxnSpPr>
        <p:spPr bwMode="auto">
          <a:xfrm rot="16200000" flipH="1">
            <a:off x="2070894" y="1897856"/>
            <a:ext cx="350838" cy="784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24"/>
          <p:cNvCxnSpPr>
            <a:cxnSpLocks noChangeShapeType="1"/>
            <a:stCxn id="33801" idx="2"/>
            <a:endCxn id="33804" idx="0"/>
          </p:cNvCxnSpPr>
          <p:nvPr/>
        </p:nvCxnSpPr>
        <p:spPr bwMode="auto">
          <a:xfrm rot="5400000">
            <a:off x="1362868" y="2605882"/>
            <a:ext cx="982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8" name="Group 25"/>
          <p:cNvGrpSpPr>
            <a:grpSpLocks/>
          </p:cNvGrpSpPr>
          <p:nvPr/>
        </p:nvGrpSpPr>
        <p:grpSpPr bwMode="auto">
          <a:xfrm>
            <a:off x="822325" y="2676525"/>
            <a:ext cx="2065338" cy="701675"/>
            <a:chOff x="432" y="1392"/>
            <a:chExt cx="1392" cy="480"/>
          </a:xfrm>
        </p:grpSpPr>
        <p:sp>
          <p:nvSpPr>
            <p:cNvPr id="33834" name="Freeform 26"/>
            <p:cNvSpPr>
              <a:spLocks/>
            </p:cNvSpPr>
            <p:nvPr/>
          </p:nvSpPr>
          <p:spPr bwMode="auto">
            <a:xfrm>
              <a:off x="432" y="1584"/>
              <a:ext cx="288" cy="288"/>
            </a:xfrm>
            <a:custGeom>
              <a:avLst/>
              <a:gdLst>
                <a:gd name="T0" fmla="*/ 0 w 240"/>
                <a:gd name="T1" fmla="*/ 0 h 192"/>
                <a:gd name="T2" fmla="*/ 6366 w 240"/>
                <a:gd name="T3" fmla="*/ 1617177 h 192"/>
                <a:gd name="T4" fmla="*/ 15934 w 240"/>
                <a:gd name="T5" fmla="*/ 2155532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cubicBezTo>
                    <a:pt x="28" y="56"/>
                    <a:pt x="56" y="112"/>
                    <a:pt x="96" y="144"/>
                  </a:cubicBezTo>
                  <a:cubicBezTo>
                    <a:pt x="136" y="176"/>
                    <a:pt x="188" y="184"/>
                    <a:pt x="240" y="1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Freeform 27"/>
            <p:cNvSpPr>
              <a:spLocks/>
            </p:cNvSpPr>
            <p:nvPr/>
          </p:nvSpPr>
          <p:spPr bwMode="auto">
            <a:xfrm flipH="1">
              <a:off x="1536" y="1584"/>
              <a:ext cx="288" cy="288"/>
            </a:xfrm>
            <a:custGeom>
              <a:avLst/>
              <a:gdLst>
                <a:gd name="T0" fmla="*/ 0 w 240"/>
                <a:gd name="T1" fmla="*/ 0 h 192"/>
                <a:gd name="T2" fmla="*/ 6366 w 240"/>
                <a:gd name="T3" fmla="*/ 1617177 h 192"/>
                <a:gd name="T4" fmla="*/ 15934 w 240"/>
                <a:gd name="T5" fmla="*/ 2155532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cubicBezTo>
                    <a:pt x="28" y="56"/>
                    <a:pt x="56" y="112"/>
                    <a:pt x="96" y="144"/>
                  </a:cubicBezTo>
                  <a:cubicBezTo>
                    <a:pt x="136" y="176"/>
                    <a:pt x="188" y="184"/>
                    <a:pt x="240" y="1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33836" name="AutoShape 28"/>
            <p:cNvCxnSpPr>
              <a:cxnSpLocks noChangeShapeType="1"/>
              <a:stCxn id="33802" idx="3"/>
              <a:endCxn id="33803" idx="1"/>
            </p:cNvCxnSpPr>
            <p:nvPr/>
          </p:nvCxnSpPr>
          <p:spPr bwMode="auto">
            <a:xfrm>
              <a:off x="960" y="1392"/>
              <a:ext cx="33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09" name="Rectangle 29"/>
          <p:cNvSpPr>
            <a:spLocks noChangeArrowheads="1"/>
          </p:cNvSpPr>
          <p:nvPr/>
        </p:nvSpPr>
        <p:spPr bwMode="auto">
          <a:xfrm>
            <a:off x="965200" y="4781550"/>
            <a:ext cx="1779588" cy="771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itchFamily="34" charset="0"/>
              </a:rPr>
              <a:t>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itchFamily="34" charset="0"/>
              </a:rPr>
              <a:t>Standards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itchFamily="34" charset="0"/>
              </a:rPr>
              <a:t>Organizations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itchFamily="34" charset="0"/>
              </a:rPr>
              <a:t>DIN, </a:t>
            </a:r>
            <a:r>
              <a:rPr lang="en-US" altLang="de-DE" sz="1200" b="1" smtClean="0">
                <a:solidFill>
                  <a:schemeClr val="bg1"/>
                </a:solidFill>
                <a:latin typeface="Arial" pitchFamily="34" charset="0"/>
              </a:rPr>
              <a:t>ASI</a:t>
            </a:r>
            <a:r>
              <a:rPr lang="en-US" altLang="de-DE" sz="1200" b="1">
                <a:solidFill>
                  <a:schemeClr val="bg1"/>
                </a:solidFill>
                <a:latin typeface="Arial" pitchFamily="34" charset="0"/>
              </a:rPr>
              <a:t>, SNV</a:t>
            </a:r>
          </a:p>
        </p:txBody>
      </p:sp>
      <p:grpSp>
        <p:nvGrpSpPr>
          <p:cNvPr id="33810" name="Group 30"/>
          <p:cNvGrpSpPr>
            <a:grpSpLocks/>
          </p:cNvGrpSpPr>
          <p:nvPr/>
        </p:nvGrpSpPr>
        <p:grpSpPr bwMode="auto">
          <a:xfrm>
            <a:off x="395288" y="3640138"/>
            <a:ext cx="2444750" cy="1123950"/>
            <a:chOff x="144" y="2064"/>
            <a:chExt cx="1648" cy="768"/>
          </a:xfrm>
        </p:grpSpPr>
        <p:sp>
          <p:nvSpPr>
            <p:cNvPr id="33830" name="Line 31"/>
            <p:cNvSpPr>
              <a:spLocks noChangeShapeType="1"/>
            </p:cNvSpPr>
            <p:nvPr/>
          </p:nvSpPr>
          <p:spPr bwMode="auto">
            <a:xfrm flipV="1">
              <a:off x="874" y="2064"/>
              <a:ext cx="0" cy="76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1" name="Line 32"/>
            <p:cNvSpPr>
              <a:spLocks noChangeShapeType="1"/>
            </p:cNvSpPr>
            <p:nvPr/>
          </p:nvSpPr>
          <p:spPr bwMode="auto">
            <a:xfrm>
              <a:off x="720" y="2064"/>
              <a:ext cx="0" cy="76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2" name="Text Box 33"/>
            <p:cNvSpPr txBox="1">
              <a:spLocks noChangeArrowheads="1"/>
            </p:cNvSpPr>
            <p:nvPr/>
          </p:nvSpPr>
          <p:spPr bwMode="auto">
            <a:xfrm>
              <a:off x="864" y="2276"/>
              <a:ext cx="92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  <a:latin typeface="Arial" pitchFamily="34" charset="0"/>
                </a:rPr>
                <a:t>Provide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  <a:latin typeface="Arial" pitchFamily="34" charset="0"/>
                </a:rPr>
                <a:t>expertise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  <a:latin typeface="Arial" pitchFamily="34" charset="0"/>
                </a:rPr>
                <a:t>candidate stds.</a:t>
              </a:r>
            </a:p>
          </p:txBody>
        </p:sp>
        <p:sp>
          <p:nvSpPr>
            <p:cNvPr id="33833" name="Text Box 34"/>
            <p:cNvSpPr txBox="1">
              <a:spLocks noChangeArrowheads="1"/>
            </p:cNvSpPr>
            <p:nvPr/>
          </p:nvSpPr>
          <p:spPr bwMode="auto">
            <a:xfrm>
              <a:off x="144" y="2276"/>
              <a:ext cx="63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  <a:latin typeface="Arial" pitchFamily="34" charset="0"/>
                </a:rPr>
                <a:t>Review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  <a:latin typeface="Arial" pitchFamily="34" charset="0"/>
                </a:rPr>
                <a:t>approve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  <a:latin typeface="Arial" pitchFamily="34" charset="0"/>
                </a:rPr>
                <a:t>stds.</a:t>
              </a:r>
            </a:p>
          </p:txBody>
        </p:sp>
      </p:grpSp>
      <p:sp>
        <p:nvSpPr>
          <p:cNvPr id="33811" name="Cloud"/>
          <p:cNvSpPr>
            <a:spLocks noChangeAspect="1" noEditPoints="1" noChangeArrowheads="1"/>
          </p:cNvSpPr>
          <p:nvPr/>
        </p:nvSpPr>
        <p:spPr bwMode="auto">
          <a:xfrm>
            <a:off x="4240213" y="4781550"/>
            <a:ext cx="1708150" cy="1127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  <a:latin typeface="Arial" pitchFamily="34" charset="0"/>
              </a:rPr>
              <a:t>Adopter/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  <a:latin typeface="Arial" pitchFamily="34" charset="0"/>
              </a:rPr>
              <a:t>Implementer Community</a:t>
            </a:r>
          </a:p>
        </p:txBody>
      </p:sp>
      <p:sp>
        <p:nvSpPr>
          <p:cNvPr id="33812" name="Rectangle 36"/>
          <p:cNvSpPr>
            <a:spLocks noChangeArrowheads="1"/>
          </p:cNvSpPr>
          <p:nvPr/>
        </p:nvSpPr>
        <p:spPr bwMode="auto">
          <a:xfrm>
            <a:off x="4381500" y="1412875"/>
            <a:ext cx="1703388" cy="7016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</a:rPr>
              <a:t>OpenGeoSpatial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</a:rPr>
              <a:t>Consortium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</a:rPr>
              <a:t>(OGC)</a:t>
            </a:r>
          </a:p>
        </p:txBody>
      </p:sp>
      <p:sp>
        <p:nvSpPr>
          <p:cNvPr id="33813" name="Rectangle 37"/>
          <p:cNvSpPr>
            <a:spLocks noChangeArrowheads="1"/>
          </p:cNvSpPr>
          <p:nvPr/>
        </p:nvSpPr>
        <p:spPr bwMode="auto">
          <a:xfrm>
            <a:off x="6659563" y="2746375"/>
            <a:ext cx="1638300" cy="7016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</a:rPr>
              <a:t>World Wide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</a:rPr>
              <a:t>Web Consortium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</a:rPr>
              <a:t>(W3C)</a:t>
            </a:r>
          </a:p>
        </p:txBody>
      </p:sp>
      <p:sp>
        <p:nvSpPr>
          <p:cNvPr id="33814" name="Rectangle 38"/>
          <p:cNvSpPr>
            <a:spLocks noChangeArrowheads="1"/>
          </p:cNvSpPr>
          <p:nvPr/>
        </p:nvSpPr>
        <p:spPr bwMode="auto">
          <a:xfrm>
            <a:off x="6446838" y="1412875"/>
            <a:ext cx="1992312" cy="7016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 Engineering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Task Force (IETF)</a:t>
            </a:r>
          </a:p>
        </p:txBody>
      </p:sp>
      <p:sp>
        <p:nvSpPr>
          <p:cNvPr id="33815" name="Text Box 39"/>
          <p:cNvSpPr txBox="1">
            <a:spLocks noChangeArrowheads="1"/>
          </p:cNvSpPr>
          <p:nvPr/>
        </p:nvSpPr>
        <p:spPr bwMode="auto">
          <a:xfrm>
            <a:off x="7064375" y="4060825"/>
            <a:ext cx="175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tx1"/>
                </a:solidFill>
                <a:latin typeface="Arial" pitchFamily="34" charset="0"/>
              </a:rPr>
              <a:t>Facilitation Bodies</a:t>
            </a:r>
          </a:p>
        </p:txBody>
      </p:sp>
      <p:sp>
        <p:nvSpPr>
          <p:cNvPr id="33816" name="Text Box 40"/>
          <p:cNvSpPr txBox="1">
            <a:spLocks noChangeArrowheads="1"/>
          </p:cNvSpPr>
          <p:nvPr/>
        </p:nvSpPr>
        <p:spPr bwMode="auto">
          <a:xfrm>
            <a:off x="7261225" y="4359275"/>
            <a:ext cx="16305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</a:rPr>
              <a:t> GSDI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</a:rPr>
              <a:t> ANZLIC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</a:rPr>
              <a:t> FGDC 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 b="1" dirty="0">
                <a:solidFill>
                  <a:schemeClr val="tx1"/>
                </a:solidFill>
                <a:latin typeface="Arial" pitchFamily="34" charset="0"/>
              </a:rPr>
              <a:t> INSPIRE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chemeClr val="tx1"/>
                </a:solidFill>
                <a:latin typeface="Arial" pitchFamily="34" charset="0"/>
              </a:rPr>
              <a:t>GeoConnections</a:t>
            </a:r>
            <a:endParaRPr lang="en-US" altLang="de-DE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</a:rPr>
              <a:t> AGI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de-DE" sz="1400" b="1" dirty="0" err="1">
                <a:solidFill>
                  <a:schemeClr val="tx1"/>
                </a:solidFill>
                <a:latin typeface="Arial" pitchFamily="34" charset="0"/>
              </a:rPr>
              <a:t>AdV</a:t>
            </a:r>
            <a:endParaRPr lang="en-US" altLang="de-DE" sz="1400" b="1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sz="1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altLang="de-DE" sz="1400" b="1" dirty="0" smtClean="0">
                <a:solidFill>
                  <a:schemeClr val="tx1"/>
                </a:solidFill>
                <a:latin typeface="Arial" pitchFamily="34" charset="0"/>
              </a:rPr>
              <a:t>BMI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400" b="1" dirty="0" smtClean="0">
                <a:solidFill>
                  <a:schemeClr val="tx1"/>
                </a:solidFill>
                <a:latin typeface="Arial" pitchFamily="34" charset="0"/>
              </a:rPr>
              <a:t> SASDI</a:t>
            </a:r>
            <a:endParaRPr lang="en-US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817" name="Text Box 42"/>
          <p:cNvSpPr txBox="1">
            <a:spLocks noChangeArrowheads="1"/>
          </p:cNvSpPr>
          <p:nvPr/>
        </p:nvSpPr>
        <p:spPr bwMode="auto">
          <a:xfrm>
            <a:off x="6091238" y="3448050"/>
            <a:ext cx="2633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  <a:latin typeface="Arial" pitchFamily="34" charset="0"/>
              </a:rPr>
              <a:t>W3C: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 HTTP, PNG, RDF, SOAP/XMLP XML, Xlink, Xpath, Xpointer, XSL/XSLT, XML Schema</a:t>
            </a:r>
          </a:p>
        </p:txBody>
      </p:sp>
      <p:sp>
        <p:nvSpPr>
          <p:cNvPr id="33818" name="Text Box 43"/>
          <p:cNvSpPr txBox="1">
            <a:spLocks noChangeArrowheads="1"/>
          </p:cNvSpPr>
          <p:nvPr/>
        </p:nvSpPr>
        <p:spPr bwMode="auto">
          <a:xfrm>
            <a:off x="3884613" y="2184400"/>
            <a:ext cx="1636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  <a:latin typeface="Arial" pitchFamily="34" charset="0"/>
              </a:rPr>
              <a:t>OGC: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 WMS, WFS, GML, WCS, SLD,, Catalog Service, Sensor Web</a:t>
            </a:r>
          </a:p>
        </p:txBody>
      </p:sp>
      <p:sp>
        <p:nvSpPr>
          <p:cNvPr id="33819" name="Text Box 44"/>
          <p:cNvSpPr txBox="1">
            <a:spLocks noChangeArrowheads="1"/>
          </p:cNvSpPr>
          <p:nvPr/>
        </p:nvSpPr>
        <p:spPr bwMode="auto">
          <a:xfrm>
            <a:off x="2744788" y="3587750"/>
            <a:ext cx="2990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  <a:latin typeface="Arial" pitchFamily="34" charset="0"/>
              </a:rPr>
              <a:t>ISO: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Reference model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Conceptual schema language, 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Terminology, Profiles, Spatial Schema, Temporal Schema, </a:t>
            </a:r>
            <a:r>
              <a:rPr lang="en-US" altLang="de-DE" sz="1200">
                <a:solidFill>
                  <a:schemeClr val="tx1"/>
                </a:solidFill>
                <a:latin typeface="Tahoma" pitchFamily="34" charset="0"/>
              </a:rPr>
              <a:t>Schema for moving features, 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Feature Cataloguing Methodology, Spatial Ref by Coords and Ids, Quality, Metadata, </a:t>
            </a:r>
            <a:r>
              <a:rPr lang="en-US" altLang="de-DE" sz="1200" i="1">
                <a:solidFill>
                  <a:schemeClr val="tx1"/>
                </a:solidFill>
                <a:latin typeface="Arial" pitchFamily="34" charset="0"/>
              </a:rPr>
              <a:t>WMS, GML</a:t>
            </a:r>
            <a:r>
              <a:rPr lang="en-US" altLang="de-DE" sz="1200">
                <a:solidFill>
                  <a:schemeClr val="tx1"/>
                </a:solidFill>
                <a:latin typeface="Arial" pitchFamily="34" charset="0"/>
              </a:rPr>
              <a:t>, LBS, Registration of Geo-information Items</a:t>
            </a:r>
          </a:p>
        </p:txBody>
      </p:sp>
      <p:sp>
        <p:nvSpPr>
          <p:cNvPr id="33820" name="Text Box 45"/>
          <p:cNvSpPr txBox="1">
            <a:spLocks noChangeArrowheads="1"/>
          </p:cNvSpPr>
          <p:nvPr/>
        </p:nvSpPr>
        <p:spPr bwMode="auto">
          <a:xfrm>
            <a:off x="2744788" y="5132388"/>
            <a:ext cx="15668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i="1">
                <a:solidFill>
                  <a:schemeClr val="tx1"/>
                </a:solidFill>
                <a:latin typeface="Arial" pitchFamily="34" charset="0"/>
              </a:rPr>
              <a:t>Metadata Profile, Data Content Standards, etc.</a:t>
            </a:r>
          </a:p>
        </p:txBody>
      </p:sp>
      <p:grpSp>
        <p:nvGrpSpPr>
          <p:cNvPr id="33821" name="Group 46"/>
          <p:cNvGrpSpPr>
            <a:grpSpLocks/>
          </p:cNvGrpSpPr>
          <p:nvPr/>
        </p:nvGrpSpPr>
        <p:grpSpPr bwMode="auto">
          <a:xfrm>
            <a:off x="1071563" y="1412875"/>
            <a:ext cx="7805737" cy="2001838"/>
            <a:chOff x="600" y="528"/>
            <a:chExt cx="5264" cy="1369"/>
          </a:xfrm>
        </p:grpSpPr>
        <p:sp>
          <p:nvSpPr>
            <p:cNvPr id="33823" name="Line 47"/>
            <p:cNvSpPr>
              <a:spLocks noChangeShapeType="1"/>
            </p:cNvSpPr>
            <p:nvPr/>
          </p:nvSpPr>
          <p:spPr bwMode="auto">
            <a:xfrm>
              <a:off x="4560" y="1008"/>
              <a:ext cx="0" cy="43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4" name="Line 48"/>
            <p:cNvSpPr>
              <a:spLocks noChangeShapeType="1"/>
            </p:cNvSpPr>
            <p:nvPr/>
          </p:nvSpPr>
          <p:spPr bwMode="auto">
            <a:xfrm flipH="1" flipV="1">
              <a:off x="3696" y="1008"/>
              <a:ext cx="672" cy="43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5" name="Line 49"/>
            <p:cNvSpPr>
              <a:spLocks noChangeShapeType="1"/>
            </p:cNvSpPr>
            <p:nvPr/>
          </p:nvSpPr>
          <p:spPr bwMode="auto">
            <a:xfrm flipH="1">
              <a:off x="1488" y="1872"/>
              <a:ext cx="2832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6" name="Text Box 50"/>
            <p:cNvSpPr txBox="1">
              <a:spLocks noChangeArrowheads="1"/>
            </p:cNvSpPr>
            <p:nvPr/>
          </p:nvSpPr>
          <p:spPr bwMode="auto">
            <a:xfrm>
              <a:off x="1927" y="528"/>
              <a:ext cx="50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  <a:latin typeface="Arial" pitchFamily="34" charset="0"/>
                </a:rPr>
                <a:t>Class 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  <a:latin typeface="Arial" pitchFamily="34" charset="0"/>
                </a:rPr>
                <a:t>liaison</a:t>
              </a:r>
            </a:p>
          </p:txBody>
        </p:sp>
        <p:sp>
          <p:nvSpPr>
            <p:cNvPr id="33827" name="Text Box 51"/>
            <p:cNvSpPr txBox="1">
              <a:spLocks noChangeArrowheads="1"/>
            </p:cNvSpPr>
            <p:nvPr/>
          </p:nvSpPr>
          <p:spPr bwMode="auto">
            <a:xfrm>
              <a:off x="4560" y="1080"/>
              <a:ext cx="130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  <a:latin typeface="Arial" pitchFamily="34" charset="0"/>
                </a:rPr>
                <a:t>HTTP, DNS, Addressing</a:t>
              </a:r>
            </a:p>
          </p:txBody>
        </p:sp>
        <p:sp>
          <p:nvSpPr>
            <p:cNvPr id="33828" name="Text Box 52"/>
            <p:cNvSpPr txBox="1">
              <a:spLocks noChangeArrowheads="1"/>
            </p:cNvSpPr>
            <p:nvPr/>
          </p:nvSpPr>
          <p:spPr bwMode="auto">
            <a:xfrm>
              <a:off x="3600" y="1584"/>
              <a:ext cx="863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  <a:latin typeface="Arial" pitchFamily="34" charset="0"/>
                </a:rPr>
                <a:t>Class C Liaison: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  <a:latin typeface="Arial" pitchFamily="34" charset="0"/>
                </a:rPr>
                <a:t>XML, I18N</a:t>
              </a:r>
            </a:p>
          </p:txBody>
        </p:sp>
        <p:cxnSp>
          <p:nvCxnSpPr>
            <p:cNvPr id="33829" name="AutoShape 53"/>
            <p:cNvCxnSpPr>
              <a:cxnSpLocks noChangeShapeType="1"/>
              <a:stCxn id="33812" idx="1"/>
              <a:endCxn id="33802" idx="0"/>
            </p:cNvCxnSpPr>
            <p:nvPr/>
          </p:nvCxnSpPr>
          <p:spPr bwMode="auto">
            <a:xfrm rot="10800000" flipV="1">
              <a:off x="600" y="768"/>
              <a:ext cx="2232" cy="480"/>
            </a:xfrm>
            <a:prstGeom prst="curvedConnector2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22" name="Rechteck 2"/>
          <p:cNvSpPr>
            <a:spLocks noChangeArrowheads="1"/>
          </p:cNvSpPr>
          <p:nvPr/>
        </p:nvSpPr>
        <p:spPr bwMode="auto">
          <a:xfrm>
            <a:off x="107950" y="50800"/>
            <a:ext cx="8928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10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de-DE" altLang="de-DE" sz="11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Standardization</a:t>
            </a:r>
            <a:r>
              <a:rPr lang="de-DE" dirty="0" smtClean="0"/>
              <a:t>: Invitation </a:t>
            </a:r>
            <a:r>
              <a:rPr lang="de-DE" dirty="0" err="1" smtClean="0"/>
              <a:t>for</a:t>
            </a:r>
            <a:r>
              <a:rPr lang="de-DE" smtClean="0"/>
              <a:t> Engagement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545580" y="4222378"/>
            <a:ext cx="457200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European Commission policy officer in the Directorate-General for the environment</a:t>
            </a:r>
            <a:endParaRPr lang="de-DE" sz="1050" dirty="0" smtClean="0"/>
          </a:p>
          <a:p>
            <a:pPr>
              <a:defRPr/>
            </a:pPr>
            <a:r>
              <a:rPr lang="de-DE" sz="1050" dirty="0" smtClean="0"/>
              <a:t>https</a:t>
            </a:r>
            <a:r>
              <a:rPr lang="de-DE" sz="1050" dirty="0"/>
              <a:t>://www.facebook.com/arnulf.christl/posts/1321347667893631</a:t>
            </a:r>
          </a:p>
        </p:txBody>
      </p:sp>
      <p:pic>
        <p:nvPicPr>
          <p:cNvPr id="5" name="Picture 11" descr="C:\Users\behr\AppData\Local\Temp\SNAGHTML17a42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7"/>
            <a:ext cx="8640960" cy="1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23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 eaLnBrk="1" hangingPunct="1"/>
            <a:r>
              <a:rPr lang="de-DE" b="1" dirty="0" smtClean="0"/>
              <a:t>Web Feature Service (WFS)</a:t>
            </a:r>
          </a:p>
        </p:txBody>
      </p:sp>
      <p:sp>
        <p:nvSpPr>
          <p:cNvPr id="5" name="Rechteck 4"/>
          <p:cNvSpPr/>
          <p:nvPr/>
        </p:nvSpPr>
        <p:spPr>
          <a:xfrm>
            <a:off x="7329536" y="1188041"/>
            <a:ext cx="1562944" cy="584775"/>
          </a:xfrm>
          <a:prstGeom prst="rect">
            <a:avLst/>
          </a:prstGeom>
          <a:solidFill>
            <a:srgbClr val="CCFF99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INSPIRE-</a:t>
            </a:r>
            <a:r>
              <a:rPr lang="de-DE" sz="1600" b="1" dirty="0" smtClean="0">
                <a:latin typeface="Calibri" panose="020F0502020204030204" pitchFamily="34" charset="0"/>
              </a:rPr>
              <a:t>fundamental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37648" y="260648"/>
            <a:ext cx="1562944" cy="584775"/>
          </a:xfrm>
          <a:prstGeom prst="rect">
            <a:avLst/>
          </a:prstGeom>
          <a:solidFill>
            <a:srgbClr val="CCFF99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GDI-DE-</a:t>
            </a:r>
            <a:r>
              <a:rPr lang="de-DE" sz="1600" b="1" dirty="0" smtClean="0">
                <a:latin typeface="Calibri" panose="020F0502020204030204" pitchFamily="34" charset="0"/>
              </a:rPr>
              <a:t>fundamental</a:t>
            </a:r>
            <a:endParaRPr lang="de-DE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 Feature Service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nach raumbezogenen Informationen aus beliebigen objekt-orientierten Vektordatenbeständen</a:t>
            </a:r>
          </a:p>
          <a:p>
            <a:r>
              <a:rPr lang="de-DE" dirty="0" smtClean="0"/>
              <a:t>Supports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endParaRPr lang="de-DE" dirty="0" smtClean="0"/>
          </a:p>
          <a:p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in GML (</a:t>
            </a:r>
            <a:r>
              <a:rPr lang="de-DE" dirty="0" err="1" smtClean="0"/>
              <a:t>amongst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9438" y="4929189"/>
            <a:ext cx="8135937" cy="5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de-DE" sz="2000" kern="0" dirty="0">
                <a:latin typeface="+mn-lt"/>
              </a:rPr>
              <a:t>„WMS = </a:t>
            </a:r>
            <a:r>
              <a:rPr lang="de-DE" sz="2000" kern="0" dirty="0" err="1" smtClean="0">
                <a:latin typeface="+mn-lt"/>
              </a:rPr>
              <a:t>images</a:t>
            </a:r>
            <a:r>
              <a:rPr lang="de-DE" sz="2000" kern="0" dirty="0" smtClean="0">
                <a:latin typeface="+mn-lt"/>
              </a:rPr>
              <a:t>“            in </a:t>
            </a:r>
            <a:r>
              <a:rPr lang="de-DE" sz="2000" kern="0" dirty="0" err="1" smtClean="0">
                <a:latin typeface="+mn-lt"/>
              </a:rPr>
              <a:t>contrary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to</a:t>
            </a:r>
            <a:r>
              <a:rPr lang="de-DE" sz="2000" kern="0" dirty="0" smtClean="0">
                <a:latin typeface="+mn-lt"/>
              </a:rPr>
              <a:t>              „WFS </a:t>
            </a:r>
            <a:r>
              <a:rPr lang="de-DE" sz="2000" kern="0" dirty="0">
                <a:latin typeface="+mn-lt"/>
              </a:rPr>
              <a:t>= </a:t>
            </a:r>
            <a:r>
              <a:rPr lang="de-DE" sz="2000" kern="0" dirty="0" smtClean="0">
                <a:latin typeface="+mn-lt"/>
              </a:rPr>
              <a:t>Data“</a:t>
            </a:r>
            <a:endParaRPr lang="de-DE" sz="2000" kern="0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3567" y="5733256"/>
            <a:ext cx="8031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cap="small"/>
              <a:t>Vretanos, P. A.</a:t>
            </a:r>
            <a:r>
              <a:rPr lang="de-DE" sz="1600"/>
              <a:t> (ed.) </a:t>
            </a:r>
            <a:r>
              <a:rPr lang="en-US" sz="1600"/>
              <a:t>(2010a): OpenGIS Web Feature Service 2.0 Interface Standard (also ISO 19142). http://portal.opengeospatial.org/files/?artifact_id=39967 [2012-12-04]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867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WFS: </a:t>
            </a:r>
            <a:r>
              <a:rPr lang="de-DE" smtClean="0"/>
              <a:t>Varianten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845697"/>
              </p:ext>
            </p:extLst>
          </p:nvPr>
        </p:nvGraphicFramePr>
        <p:xfrm>
          <a:off x="539750" y="1341438"/>
          <a:ext cx="8135938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50"/>
                <a:gridCol w="5903888"/>
              </a:tblGrid>
              <a:tr h="37084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WFS </a:t>
                      </a:r>
                      <a:r>
                        <a:rPr lang="de-DE" sz="14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Categories</a:t>
                      </a:r>
                      <a:endParaRPr lang="de-D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Operations</a:t>
                      </a:r>
                      <a:endParaRPr lang="de-D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Simple WFS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GetCapabilities, DescribeFeatureType, ListStoredQueries, DescribeStoredQueries und 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GetFeature (nur über StoredQuery)</a:t>
                      </a:r>
                      <a:endParaRPr lang="de-D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Basic WFS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wie </a:t>
                      </a: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Simple WFS, zusätzlich GetPropertyValue und GetFeature mit Query action</a:t>
                      </a:r>
                    </a:p>
                  </a:txBody>
                  <a:tcPr marL="36195" marR="361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Transactional WFS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wie </a:t>
                      </a: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Basic WFS, zusätzlich Transaction</a:t>
                      </a:r>
                    </a:p>
                  </a:txBody>
                  <a:tcPr marL="36195" marR="361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Locking WFS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de-DE" sz="14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wie </a:t>
                      </a: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Transactional WFS, zusätzlich eine der Operationen GetFeatureWithLock oder LockFeature</a:t>
                      </a: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539552" y="4307305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Relevant standards: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ISO </a:t>
            </a:r>
            <a:r>
              <a:rPr lang="en-US" sz="1600" dirty="0">
                <a:latin typeface="Calibri" panose="020F0502020204030204" pitchFamily="34" charset="0"/>
              </a:rPr>
              <a:t>19142 - Web Feature Service </a:t>
            </a:r>
            <a:r>
              <a:rPr lang="en-US" sz="1600" dirty="0" smtClean="0">
                <a:latin typeface="Calibri" panose="020F0502020204030204" pitchFamily="34" charset="0"/>
              </a:rPr>
              <a:t>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ISO </a:t>
            </a:r>
            <a:r>
              <a:rPr lang="de-DE" sz="1600" dirty="0">
                <a:latin typeface="Calibri" panose="020F0502020204030204" pitchFamily="34" charset="0"/>
              </a:rPr>
              <a:t>19143 - Filter Encoding Standard </a:t>
            </a:r>
            <a:r>
              <a:rPr lang="de-DE" sz="1600" dirty="0" smtClean="0">
                <a:latin typeface="Calibri" panose="020F0502020204030204" pitchFamily="34" charset="0"/>
              </a:rPr>
              <a:t>2.0</a:t>
            </a:r>
            <a:endParaRPr lang="de-DE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ISO </a:t>
            </a:r>
            <a:r>
              <a:rPr lang="de-DE" sz="1600" dirty="0">
                <a:latin typeface="Calibri" panose="020F0502020204030204" pitchFamily="34" charset="0"/>
              </a:rPr>
              <a:t>19136 - </a:t>
            </a:r>
            <a:r>
              <a:rPr lang="de-DE" sz="1600" dirty="0" err="1">
                <a:latin typeface="Calibri" panose="020F0502020204030204" pitchFamily="34" charset="0"/>
              </a:rPr>
              <a:t>Geography</a:t>
            </a:r>
            <a:r>
              <a:rPr lang="de-DE" sz="1600" dirty="0">
                <a:latin typeface="Calibri" panose="020F0502020204030204" pitchFamily="34" charset="0"/>
              </a:rPr>
              <a:t> Markup Language </a:t>
            </a:r>
            <a:r>
              <a:rPr lang="de-DE" sz="1600" dirty="0" smtClean="0">
                <a:latin typeface="Calibri" panose="020F0502020204030204" pitchFamily="34" charset="0"/>
              </a:rPr>
              <a:t>3.2</a:t>
            </a:r>
            <a:endParaRPr lang="de-DE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WFS: Operationen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1800" b="1" dirty="0" err="1" smtClean="0"/>
              <a:t>GetCapabilities</a:t>
            </a:r>
            <a:r>
              <a:rPr lang="de-DE" sz="1800" dirty="0" smtClean="0"/>
              <a:t>: liefert Metadaten zu den Operationen, die ein bestimmter Server anbietet, und auf Datenebene Metadaten zu den vom Server angebotenen Feature-Typen.</a:t>
            </a:r>
          </a:p>
          <a:p>
            <a:pPr>
              <a:lnSpc>
                <a:spcPct val="90000"/>
              </a:lnSpc>
            </a:pPr>
            <a:r>
              <a:rPr lang="de-DE" sz="1800" b="1" dirty="0" err="1" smtClean="0"/>
              <a:t>DescribeFeatureType</a:t>
            </a:r>
            <a:r>
              <a:rPr lang="de-DE" sz="1800" dirty="0" smtClean="0"/>
              <a:t>: generiert ein XML-Schema-Dokument, das vom Dienst angebotene Feature-Typen als XSD-Dokument beschreibt.</a:t>
            </a:r>
          </a:p>
          <a:p>
            <a:pPr>
              <a:lnSpc>
                <a:spcPct val="90000"/>
              </a:lnSpc>
            </a:pPr>
            <a:r>
              <a:rPr lang="de-DE" sz="1800" b="1" dirty="0" err="1" smtClean="0"/>
              <a:t>GetPropertyValue</a:t>
            </a:r>
            <a:r>
              <a:rPr lang="de-DE" sz="1800" dirty="0" smtClean="0"/>
              <a:t>: Werte ausgewählter Feature-Eigenschaften können auf der Basis von vom Client festgelegten Abfrageeinschränkungen abgerufen werden.</a:t>
            </a:r>
          </a:p>
          <a:p>
            <a:pPr>
              <a:lnSpc>
                <a:spcPct val="90000"/>
              </a:lnSpc>
            </a:pPr>
            <a:r>
              <a:rPr lang="de-DE" sz="1800" b="1" dirty="0" err="1" smtClean="0"/>
              <a:t>GetFeature</a:t>
            </a:r>
            <a:r>
              <a:rPr lang="de-DE" sz="1800" dirty="0" smtClean="0"/>
              <a:t>: erlaubt den Abruf von Feature-Instanzen auf der Basis von vom Client festgelegten Abfrageeinschränkungen. Wie auch </a:t>
            </a:r>
            <a:r>
              <a:rPr lang="de-DE" sz="1800" dirty="0" err="1" smtClean="0"/>
              <a:t>GetPropertyValue</a:t>
            </a:r>
            <a:r>
              <a:rPr lang="de-DE" sz="1800" dirty="0" smtClean="0"/>
              <a:t> können mit Hilfe eines Filterausdrucks kodierte Abfrageprädikate räumliche, zeitliche und thematische Einschränkungen umfassen.</a:t>
            </a:r>
          </a:p>
          <a:p>
            <a:pPr>
              <a:lnSpc>
                <a:spcPct val="90000"/>
              </a:lnSpc>
            </a:pPr>
            <a:r>
              <a:rPr lang="de-DE" sz="1800" b="1" dirty="0" err="1" smtClean="0"/>
              <a:t>GetFeatureWithLock</a:t>
            </a:r>
            <a:r>
              <a:rPr lang="de-DE" sz="1800" dirty="0" smtClean="0"/>
              <a:t>: verhält sich genauso wie die Operation „</a:t>
            </a:r>
            <a:r>
              <a:rPr lang="de-DE" sz="1800" dirty="0" err="1" smtClean="0"/>
              <a:t>GetFeature</a:t>
            </a:r>
            <a:r>
              <a:rPr lang="de-DE" sz="1800" dirty="0" smtClean="0"/>
              <a:t>“, jedoch werden alle von der Operation identifizierten Feature-Instanzen im Voraus gegen anstehende „Transaction“-Operationen gesperrt.</a:t>
            </a:r>
          </a:p>
          <a:p>
            <a:pPr>
              <a:lnSpc>
                <a:spcPct val="90000"/>
              </a:lnSpc>
            </a:pPr>
            <a:endParaRPr lang="de-DE" sz="1800" dirty="0" smtClean="0"/>
          </a:p>
          <a:p>
            <a:pPr>
              <a:lnSpc>
                <a:spcPct val="90000"/>
              </a:lnSpc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1826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GetCapabilities</a:t>
            </a:r>
            <a:r>
              <a:rPr lang="en-US" dirty="0"/>
              <a:t>-Request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/>
              <a:t>The WCS </a:t>
            </a:r>
            <a:r>
              <a:rPr lang="en-US" dirty="0" err="1"/>
              <a:t>GetCapabilities</a:t>
            </a:r>
            <a:r>
              <a:rPr lang="en-US" dirty="0"/>
              <a:t> operation is a request to a WCS server for a list of operations and services (“capabilities”) offered. Basically the following </a:t>
            </a:r>
            <a:r>
              <a:rPr lang="en-US" dirty="0" err="1"/>
              <a:t>informations</a:t>
            </a:r>
            <a:r>
              <a:rPr lang="en-US" dirty="0"/>
              <a:t> are provided:</a:t>
            </a:r>
            <a:endParaRPr lang="de-DE" dirty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dirty="0"/>
              <a:t>Service Identification: General information about the Web Coverage Service and WCS profiles it supports</a:t>
            </a:r>
            <a:endParaRPr lang="de-DE" dirty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dirty="0"/>
              <a:t>Service Provider: Name and contact details about the service and data provider</a:t>
            </a:r>
            <a:endParaRPr lang="de-DE" dirty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dirty="0" err="1"/>
              <a:t>OperationsMetadata</a:t>
            </a:r>
            <a:r>
              <a:rPr lang="en-US" dirty="0"/>
              <a:t>: Supported WCS operations of the service</a:t>
            </a:r>
            <a:endParaRPr lang="de-DE" dirty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dirty="0" err="1"/>
              <a:t>ServiceMetadata</a:t>
            </a:r>
            <a:r>
              <a:rPr lang="en-US" dirty="0"/>
              <a:t>: Supported format encodings and interpolations methods of the service</a:t>
            </a:r>
            <a:endParaRPr lang="de-DE" dirty="0"/>
          </a:p>
          <a:p>
            <a:pPr marL="914400" lvl="1" indent="-457200" hangingPunct="0">
              <a:buFont typeface="+mj-lt"/>
              <a:buAutoNum type="arabicPeriod"/>
            </a:pPr>
            <a:r>
              <a:rPr lang="en-US" dirty="0"/>
              <a:t>Contents: Available data sets of the service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7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Retrieve</a:t>
            </a:r>
            <a:r>
              <a:rPr lang="de-DE" dirty="0" smtClean="0"/>
              <a:t> Service </a:t>
            </a:r>
            <a:r>
              <a:rPr lang="de-DE" dirty="0" err="1" smtClean="0"/>
              <a:t>Metadata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…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client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(i.e. </a:t>
            </a:r>
            <a:r>
              <a:rPr lang="de-DE" dirty="0" err="1" smtClean="0"/>
              <a:t>metadata</a:t>
            </a:r>
            <a:r>
              <a:rPr lang="de-DE" dirty="0" smtClean="0"/>
              <a:t>)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(i.e.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/>
              <a:t>…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client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Consume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… </a:t>
            </a:r>
            <a:r>
              <a:rPr lang="de-DE" dirty="0" smtClean="0"/>
              <a:t>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/>
              <a:t>client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767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/>
              <a:t>Service </a:t>
            </a:r>
            <a:r>
              <a:rPr lang="de-DE" dirty="0" err="1"/>
              <a:t>Metadata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GetCapabilities</a:t>
            </a:r>
            <a:r>
              <a:rPr lang="en-US" dirty="0"/>
              <a:t> operation delivers a service metadata document describing a WFS service provided by a server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de-DE" dirty="0" smtClean="0"/>
              <a:t>The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27584" y="3894147"/>
            <a:ext cx="7416824" cy="830997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http://geoserv.weichand.de:8080/geoserver/wfs?service=WFS&amp;version=1.1.0&amp;request=GetCapabilities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2533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00113" y="2133600"/>
            <a:ext cx="7488237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„…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software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bg1">
                    <a:lumMod val="85000"/>
                  </a:schemeClr>
                </a:solidFill>
              </a:rPr>
              <a:t>components</a:t>
            </a:r>
            <a:r>
              <a:rPr lang="de-DE" sz="2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bg1">
                    <a:lumMod val="85000"/>
                  </a:schemeClr>
                </a:solidFill>
              </a:rPr>
              <a:t>operating</a:t>
            </a:r>
            <a:r>
              <a:rPr lang="de-DE" sz="2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bg1">
                    <a:lumMod val="85000"/>
                  </a:schemeClr>
                </a:solidFill>
              </a:rPr>
              <a:t>reciprocally</a:t>
            </a:r>
            <a:r>
              <a:rPr lang="de-DE" sz="2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working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with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each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other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bg1">
                    <a:lumMod val="85000"/>
                  </a:schemeClr>
                </a:solidFill>
              </a:rPr>
              <a:t>overcome</a:t>
            </a:r>
            <a:endParaRPr lang="de-DE" sz="18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tedious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batch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conversion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tasks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import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export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bg1">
                    <a:lumMod val="85000"/>
                  </a:schemeClr>
                </a:solidFill>
              </a:rPr>
              <a:t>obstacles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and</a:t>
            </a: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distributed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resource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access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barriers</a:t>
            </a: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imposed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by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de-DE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de-DE" sz="1800" b="1" dirty="0" err="1" smtClean="0">
                <a:solidFill>
                  <a:schemeClr val="bg1">
                    <a:lumMod val="85000"/>
                  </a:schemeClr>
                </a:solidFill>
              </a:rPr>
              <a:t>heterogeneous</a:t>
            </a:r>
            <a:r>
              <a:rPr lang="de-DE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bg1">
                    <a:lumMod val="85000"/>
                  </a:schemeClr>
                </a:solidFill>
              </a:rPr>
              <a:t>environments</a:t>
            </a:r>
            <a:r>
              <a:rPr lang="de-DE" sz="18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de-DE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de-DE" sz="1800" b="1" dirty="0" err="1" smtClean="0">
                <a:solidFill>
                  <a:schemeClr val="bg1">
                    <a:lumMod val="85000"/>
                  </a:schemeClr>
                </a:solidFill>
              </a:rPr>
              <a:t>heterogeneous</a:t>
            </a:r>
            <a:r>
              <a:rPr lang="de-DE" sz="1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bg1">
                    <a:lumMod val="85000"/>
                  </a:schemeClr>
                </a:solidFill>
              </a:rPr>
              <a:t>data</a:t>
            </a: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de-DE" kern="0" smtClean="0">
                <a:solidFill>
                  <a:schemeClr val="bg1"/>
                </a:solidFill>
                <a:latin typeface="Calibri" pitchFamily="34" charset="0"/>
              </a:rPr>
              <a:t>Interoperability: OGC‘s Definition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3923928" y="59961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McKee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Buehler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, 1998 ;  Sondheim, Gardels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Buehler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1999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/>
              <a:t>Service </a:t>
            </a:r>
            <a:r>
              <a:rPr lang="de-DE" dirty="0" err="1"/>
              <a:t>Metadata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response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" y="2262187"/>
            <a:ext cx="8313737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90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27584" y="5373216"/>
            <a:ext cx="785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http://geoserv.weichand.de:8080/geoserver/wfs?service=WFS&amp;version=1.1.0&amp;request=GetCapabilities</a:t>
            </a:r>
            <a:endParaRPr lang="de-DE" dirty="0"/>
          </a:p>
        </p:txBody>
      </p:sp>
      <p:pic>
        <p:nvPicPr>
          <p:cNvPr id="3076" name="Picture 4" descr="C:\Users\Behr\AppData\Local\Temp\SNAGHTML82cbb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66865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92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Behr\AppData\Local\Temp\SNAGHTML8280b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61436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83568" y="5833775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http://geoserv.weichand.de:8080/geoserver/wfs?service=WFS&amp;version=1.1.0&amp;request=GetCapabilities</a:t>
            </a:r>
          </a:p>
        </p:txBody>
      </p:sp>
    </p:spTree>
    <p:extLst>
      <p:ext uri="{BB962C8B-B14F-4D97-AF65-F5344CB8AC3E}">
        <p14:creationId xmlns:p14="http://schemas.microsoft.com/office/powerpoint/2010/main" val="2320374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Types</a:t>
            </a:r>
            <a:r>
              <a:rPr lang="de-DE" dirty="0" smtClean="0"/>
              <a:t>: List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endParaRPr lang="de-DE" dirty="0"/>
          </a:p>
        </p:txBody>
      </p:sp>
      <p:pic>
        <p:nvPicPr>
          <p:cNvPr id="5122" name="Picture 2" descr="C:\Users\Behr\AppData\Local\Temp\SNAGHTML1801a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78993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76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Spatial</a:t>
            </a:r>
            <a:r>
              <a:rPr lang="de-DE" dirty="0" smtClean="0"/>
              <a:t> Reference 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C:\Users\Behr\AppData\Local\Temp\SNAGHTML82e11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0675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12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endParaRPr lang="de-DE" dirty="0"/>
          </a:p>
        </p:txBody>
      </p:sp>
      <p:pic>
        <p:nvPicPr>
          <p:cNvPr id="5124" name="Picture 4" descr="C:\Users\Behr\AppData\Local\Temp\SNAGHTML83171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1" y="2420888"/>
            <a:ext cx="165449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0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DescribeFeatureType</a:t>
            </a:r>
            <a:r>
              <a:rPr lang="en-US" dirty="0"/>
              <a:t> operation returns a description of the structure, </a:t>
            </a:r>
            <a:r>
              <a:rPr lang="en-US" dirty="0" err="1"/>
              <a:t>i</a:t>
            </a:r>
            <a:r>
              <a:rPr lang="en-US" dirty="0"/>
              <a:t>. e. a schema description of a feature type offered by a WFS instance. </a:t>
            </a:r>
            <a:endParaRPr lang="en-US" dirty="0" smtClean="0"/>
          </a:p>
          <a:p>
            <a:endParaRPr lang="en-US" dirty="0"/>
          </a:p>
          <a:p>
            <a:r>
              <a:rPr lang="de-DE" dirty="0" smtClean="0"/>
              <a:t>The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27584" y="3212976"/>
            <a:ext cx="7416824" cy="120032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http://geoserv.weichand.de:8080/geoserver/wfs?service=WFS&amp;version=1.1.0&amp;request=DescribeFeatureType&amp;typeName=bvv:gmd_ex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67941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Behr\AppData\Local\Temp\SNAGHTML16c42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" y="692696"/>
            <a:ext cx="11238439" cy="60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Retrieve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- Response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726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The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GetFeature</a:t>
            </a:r>
            <a:r>
              <a:rPr lang="en-US" dirty="0"/>
              <a:t> operation allows you to retrieve features from a WFS Server, so-called feature collections</a:t>
            </a:r>
            <a:endParaRPr lang="en-US" dirty="0" smtClean="0"/>
          </a:p>
          <a:p>
            <a:endParaRPr lang="en-US" dirty="0"/>
          </a:p>
          <a:p>
            <a:r>
              <a:rPr lang="de-DE" dirty="0" smtClean="0"/>
              <a:t>The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27584" y="3212976"/>
            <a:ext cx="7416824" cy="193899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http://geoserv.weichand.de:8080/geoserver/wfs?service=WFS&amp;version=2.0.0&amp;request=GetFeature&amp;</a:t>
            </a:r>
            <a:r>
              <a:rPr lang="en-US" sz="2400" dirty="0">
                <a:solidFill>
                  <a:srgbClr val="00B050"/>
                </a:solidFill>
              </a:rPr>
              <a:t>typeNames=bvv:gmd_ex</a:t>
            </a:r>
            <a:r>
              <a:rPr lang="en-US" sz="2400" dirty="0"/>
              <a:t>&amp;</a:t>
            </a:r>
            <a:r>
              <a:rPr lang="en-US" sz="2400" dirty="0">
                <a:solidFill>
                  <a:srgbClr val="FF0000"/>
                </a:solidFill>
              </a:rPr>
              <a:t>srsName=EPSG:31468</a:t>
            </a:r>
            <a:r>
              <a:rPr lang="en-US" sz="2400" dirty="0"/>
              <a:t>&amp;bbox=4450407.80325,5324432.56981,4481624.47895,5346224.56688,EPSG:31468&amp;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OutputFormat=GML3</a:t>
            </a:r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87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Retrieve</a:t>
            </a:r>
            <a:r>
              <a:rPr lang="de-DE" dirty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The </a:t>
            </a:r>
            <a:r>
              <a:rPr lang="de-DE" dirty="0" err="1" smtClean="0"/>
              <a:t>response</a:t>
            </a:r>
            <a:endParaRPr lang="de-DE" dirty="0"/>
          </a:p>
        </p:txBody>
      </p:sp>
      <p:pic>
        <p:nvPicPr>
          <p:cNvPr id="3074" name="Picture 2" descr="C:\Users\Behr\AppData\Local\Temp\SNAGHTML17402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8869"/>
            <a:ext cx="8352928" cy="49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2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00113" y="2133600"/>
            <a:ext cx="74882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solidFill>
                  <a:schemeClr val="bg1">
                    <a:lumMod val="85000"/>
                  </a:schemeClr>
                </a:solidFill>
              </a:rPr>
              <a:t>„</a:t>
            </a:r>
            <a:r>
              <a:rPr lang="en-US" sz="1800">
                <a:solidFill>
                  <a:schemeClr val="bg1">
                    <a:lumMod val="85000"/>
                  </a:schemeClr>
                </a:solidFill>
              </a:rPr>
              <a:t>Ability of two or more systems or components to exchange information and to use the information that has been exchanged.”</a:t>
            </a:r>
          </a:p>
          <a:p>
            <a:pPr>
              <a:defRPr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>
                <a:solidFill>
                  <a:schemeClr val="bg1">
                    <a:lumMod val="85000"/>
                  </a:schemeClr>
                </a:solidFill>
              </a:rPr>
              <a:t>(IEEE 1990)</a:t>
            </a:r>
          </a:p>
          <a:p>
            <a:pPr>
              <a:defRPr/>
            </a:pPr>
            <a:endParaRPr lang="de-DE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de-DE" kern="0" smtClean="0">
                <a:solidFill>
                  <a:schemeClr val="bg1"/>
                </a:solidFill>
                <a:latin typeface="Calibri" pitchFamily="34" charset="0"/>
              </a:rPr>
              <a:t>Interoperability: IEEE‘s Definition</a:t>
            </a:r>
          </a:p>
        </p:txBody>
      </p:sp>
    </p:spTree>
    <p:extLst>
      <p:ext uri="{BB962C8B-B14F-4D97-AF65-F5344CB8AC3E}">
        <p14:creationId xmlns:p14="http://schemas.microsoft.com/office/powerpoint/2010/main" val="37437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Retrieve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The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GetFeature</a:t>
            </a:r>
            <a:r>
              <a:rPr lang="en-US" dirty="0"/>
              <a:t> operation allows you to retrieve features from a WFS Server, so-called feature collections</a:t>
            </a:r>
            <a:endParaRPr lang="en-US" dirty="0" smtClean="0"/>
          </a:p>
          <a:p>
            <a:endParaRPr lang="en-US" dirty="0"/>
          </a:p>
          <a:p>
            <a:r>
              <a:rPr lang="de-DE" dirty="0" smtClean="0"/>
              <a:t>The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27584" y="3212976"/>
            <a:ext cx="7416824" cy="193899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http://geoserv.weichand.de:8080/geoserver/wfs?service=WFS&amp;version=2.0.0&amp;request=GetFeature&amp;</a:t>
            </a:r>
            <a:r>
              <a:rPr lang="en-US" sz="2400" dirty="0">
                <a:solidFill>
                  <a:srgbClr val="00B050"/>
                </a:solidFill>
              </a:rPr>
              <a:t>typeNames=bvv:gmd_ex</a:t>
            </a:r>
            <a:r>
              <a:rPr lang="en-US" sz="2400" dirty="0"/>
              <a:t>&amp;</a:t>
            </a:r>
            <a:r>
              <a:rPr lang="en-US" sz="2400" dirty="0">
                <a:solidFill>
                  <a:srgbClr val="FF0000"/>
                </a:solidFill>
              </a:rPr>
              <a:t>srsName=EPSG:31468</a:t>
            </a:r>
            <a:r>
              <a:rPr lang="en-US" sz="2400" dirty="0"/>
              <a:t>&amp;bbox=4450407.80325,5324432.56981,4481624.47895,5346224.56688,EPSG:31468&amp;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OutputFormat=GML3</a:t>
            </a:r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Behr\AppData\Local\Temp\SNAGHTML17994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5507"/>
            <a:ext cx="4048536" cy="114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ehr\AppData\Local\Temp\SNAGHTML17ad66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23013"/>
            <a:ext cx="4222948" cy="20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ehr\AppData\Local\Temp\SNAGHTML18f390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5" y="623887"/>
            <a:ext cx="7406977" cy="17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4608004" y="2113964"/>
            <a:ext cx="2628292" cy="14590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195736" y="4365104"/>
            <a:ext cx="2412268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4067944" y="5017368"/>
            <a:ext cx="692460" cy="4998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61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 descr="C:\Users\Behr\AppData\Local\Temp\SNAGHTML1966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8712968" cy="48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04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 descr="C:\Users\Behr\AppData\Local\Temp\SNAGHTML19253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5" y="1628800"/>
            <a:ext cx="840979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81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Filter Encoding </a:t>
            </a:r>
            <a:r>
              <a:rPr lang="de-DE"/>
              <a:t>(FE)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Filters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used to select features or other </a:t>
            </a:r>
            <a:r>
              <a:rPr lang="en-US" dirty="0" smtClean="0"/>
              <a:t>objects. 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in functionality to the SQL “WHERE” clause. </a:t>
            </a:r>
            <a:endParaRPr lang="en-US" dirty="0" smtClean="0"/>
          </a:p>
          <a:p>
            <a:pPr lvl="1"/>
            <a:r>
              <a:rPr lang="en-US" dirty="0" smtClean="0"/>
              <a:t>Are specified </a:t>
            </a:r>
            <a:r>
              <a:rPr lang="en-US" dirty="0"/>
              <a:t>using </a:t>
            </a:r>
            <a:r>
              <a:rPr lang="en-US" b="1" dirty="0" smtClean="0"/>
              <a:t>conditions</a:t>
            </a:r>
            <a:r>
              <a:rPr lang="en-US" dirty="0" smtClean="0"/>
              <a:t>.</a:t>
            </a:r>
            <a:endParaRPr lang="de-DE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Filter Encoding language uses an XML-based syntax.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329536" y="1188041"/>
            <a:ext cx="1562944" cy="584775"/>
          </a:xfrm>
          <a:prstGeom prst="rect">
            <a:avLst/>
          </a:prstGeom>
          <a:solidFill>
            <a:srgbClr val="CCFF99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INSPIRE-</a:t>
            </a:r>
            <a:r>
              <a:rPr lang="de-DE" sz="1600" b="1" dirty="0" smtClean="0">
                <a:latin typeface="Calibri" panose="020F0502020204030204" pitchFamily="34" charset="0"/>
              </a:rPr>
              <a:t>fundamental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337648" y="260648"/>
            <a:ext cx="1562944" cy="584775"/>
          </a:xfrm>
          <a:prstGeom prst="rect">
            <a:avLst/>
          </a:prstGeom>
          <a:solidFill>
            <a:srgbClr val="CCFF99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GDI-DE-</a:t>
            </a:r>
            <a:r>
              <a:rPr lang="de-DE" sz="1600" b="1" dirty="0" smtClean="0">
                <a:latin typeface="Calibri" panose="020F0502020204030204" pitchFamily="34" charset="0"/>
              </a:rPr>
              <a:t>fundamental</a:t>
            </a:r>
            <a:endParaRPr lang="de-DE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2084656"/>
            <a:ext cx="8280920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http://geoserv.weichand.de:8080/geoserver/wfs?service=WFS&amp;version=1.0.0&amp;request=GetFeature&amp;typeNames=bvv:gmd_ex&amp;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FILTER=&lt;Filter&gt;&lt;PropertyIsEqualTo&gt;&lt;PropertyName&gt;bez_krs&lt;/PropertyName&gt;&lt;Literal&gt;Rosenheim&lt;/Literal&gt;&lt;/PropertyIsEqualTo&gt;&lt;/Filter&gt;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11560" y="3645025"/>
            <a:ext cx="8280920" cy="3046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de-DE" dirty="0"/>
              <a:t>https://www.wfs.nrw.de/geobasis/wfs_nw_alkis_vereinfacht?Service=WFS&amp;REQUEST=GetFeature&amp;VERSION=2.0.0&amp;TYPENAMES=ave:Flurstueck&amp;NAMESPACES=xmlns(ave,http://repository.gdi-de.org/schemas/adv/produkt/alkis-vereinfacht/1.0)&amp;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ilter=%3cfes:Filter%20%20xmlns=%22http://www.opengis.net/ogc%22%20xmlns:fes=%22http://www.opengis.net/fes/2.0%22%20xmlns:gml=%22http://www.opengis.net/gml/3.2%22%3e%3cfes:Within%3e%3cfes:ValueReference%3eave:geometrie%3c/fes:ValueReference%3e%3cgml:Polygon%20gml:id=%22P1%22%20srsName=%22urn:ogc:def:crs:EPSG::25832%22%3e%3cgml:exterior%3e%3cgml:LinearRing%3e%3cgml:posList%3e405535%205699461%20405711%205699561%20405916%205699582%20406102%205699454%20406166%205699293%20406234%205699030%20405945%205698913%20405665%205698985%20405506%205699048%20405462%205699253%20405461%205699257%20405535%205699461%3c/gml:posList%3e%3c/gml:LinearRing%3e%3c/gml:exterior%3e%3c/gml:Polygon%3e%3c/fes:Within%3e%3c/fes:Filter%3e</a:t>
            </a:r>
          </a:p>
        </p:txBody>
      </p:sp>
    </p:spTree>
    <p:extLst>
      <p:ext uri="{BB962C8B-B14F-4D97-AF65-F5344CB8AC3E}">
        <p14:creationId xmlns:p14="http://schemas.microsoft.com/office/powerpoint/2010/main" val="1343048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Cosuming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636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I (QGIS)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Behr\AppData\Local\Temp\SNAGHTMLe3ce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7638"/>
            <a:ext cx="4381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6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Behr\AppData\Local\Temp\SNAGHTMLe3de4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242"/>
            <a:ext cx="647700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41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Behr\AppData\Local\Temp\SNAGHTMLe3f35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19" cy="73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02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C:\Users\Behr\AppData\Local\Temp\SNAGHTMLe4016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54768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2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00113" y="2133600"/>
            <a:ext cx="7488237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</a:rPr>
              <a:t>"The capability to communicate, execute programs, or transfer data among various functional units in a manner that requires the user to have little or no knowledge of the unique characteristics of those units".</a:t>
            </a:r>
          </a:p>
          <a:p>
            <a:pPr>
              <a:defRPr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>
                <a:solidFill>
                  <a:schemeClr val="bg1">
                    <a:lumMod val="85000"/>
                  </a:schemeClr>
                </a:solidFill>
              </a:rPr>
              <a:t>(ISO/IEC 2382-36:2008)</a:t>
            </a:r>
          </a:p>
          <a:p>
            <a:pPr>
              <a:defRPr/>
            </a:pPr>
            <a:endParaRPr lang="de-DE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de-DE" kern="0" dirty="0" err="1" smtClean="0">
                <a:solidFill>
                  <a:schemeClr val="bg1"/>
                </a:solidFill>
                <a:latin typeface="Calibri" pitchFamily="34" charset="0"/>
              </a:rPr>
              <a:t>Interoperability</a:t>
            </a:r>
            <a:r>
              <a:rPr lang="de-DE" altLang="de-DE" kern="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de-DE" altLang="de-DE" kern="0" dirty="0" err="1" smtClean="0">
                <a:solidFill>
                  <a:schemeClr val="bg1"/>
                </a:solidFill>
                <a:latin typeface="Calibri" pitchFamily="34" charset="0"/>
              </a:rPr>
              <a:t>ISO‘s</a:t>
            </a:r>
            <a:r>
              <a:rPr lang="de-DE" altLang="de-DE" kern="0" dirty="0" smtClean="0">
                <a:solidFill>
                  <a:schemeClr val="bg1"/>
                </a:solidFill>
                <a:latin typeface="Calibri" pitchFamily="34" charset="0"/>
              </a:rPr>
              <a:t> Definition</a:t>
            </a:r>
          </a:p>
        </p:txBody>
      </p:sp>
    </p:spTree>
    <p:extLst>
      <p:ext uri="{BB962C8B-B14F-4D97-AF65-F5344CB8AC3E}">
        <p14:creationId xmlns:p14="http://schemas.microsoft.com/office/powerpoint/2010/main" val="20812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Interoperability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I </a:t>
            </a:r>
            <a:r>
              <a:rPr lang="de-DE" dirty="0" smtClean="0"/>
              <a:t>(Google Earth)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5968"/>
            <a:ext cx="731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25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hr\AppData\Local\Temp\SNAGHTMLe425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953"/>
            <a:ext cx="9217024" cy="72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EAEAEA">
              <a:alpha val="80000"/>
            </a:srgbClr>
          </a:solidFill>
        </p:spPr>
        <p:txBody>
          <a:bodyPr/>
          <a:lstStyle/>
          <a:p>
            <a:r>
              <a:rPr lang="de-DE" dirty="0" err="1"/>
              <a:t>Interoperability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smtClean="0"/>
              <a:t>III (SAGA GIS)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081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cap="none" dirty="0" smtClean="0"/>
              <a:t>Tools</a:t>
            </a:r>
            <a:endParaRPr lang="de-DE" cap="non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477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Related Products and Tools: Application Servers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135938" cy="2660650"/>
          </a:xfrm>
        </p:spPr>
        <p:txBody>
          <a:bodyPr/>
          <a:lstStyle/>
          <a:p>
            <a:pPr eaLnBrk="1" hangingPunct="1"/>
            <a:r>
              <a:rPr lang="de-DE" altLang="de-DE" sz="1800" smtClean="0"/>
              <a:t>In Geo-IT: Application Servers often follow the standards given by Open Geospatial Consortium (OGC)</a:t>
            </a:r>
          </a:p>
          <a:p>
            <a:pPr lvl="1" eaLnBrk="1" hangingPunct="1"/>
            <a:r>
              <a:rPr lang="de-DE" altLang="de-DE" sz="1800" smtClean="0"/>
              <a:t>Web Map Service</a:t>
            </a:r>
          </a:p>
          <a:p>
            <a:pPr lvl="1" eaLnBrk="1" hangingPunct="1"/>
            <a:r>
              <a:rPr lang="de-DE" altLang="de-DE" sz="1800" smtClean="0"/>
              <a:t>Web Feature Service</a:t>
            </a:r>
          </a:p>
          <a:p>
            <a:pPr lvl="1" eaLnBrk="1" hangingPunct="1"/>
            <a:r>
              <a:rPr lang="de-DE" altLang="de-DE" sz="1800" smtClean="0"/>
              <a:t>Web Coverage Service</a:t>
            </a:r>
          </a:p>
          <a:p>
            <a:pPr lvl="1" eaLnBrk="1" hangingPunct="1"/>
            <a:r>
              <a:rPr lang="de-DE" altLang="de-DE" sz="1800" smtClean="0"/>
              <a:t>And many more</a:t>
            </a:r>
          </a:p>
          <a:p>
            <a:pPr lvl="1" eaLnBrk="1" hangingPunct="1"/>
            <a:endParaRPr lang="de-DE" altLang="de-DE" sz="1800" smtClean="0"/>
          </a:p>
          <a:p>
            <a:pPr lvl="1" eaLnBrk="1" hangingPunct="1"/>
            <a:endParaRPr lang="de-DE" altLang="de-DE" sz="1800" smtClean="0"/>
          </a:p>
          <a:p>
            <a:pPr lvl="1" eaLnBrk="1" hangingPunct="1"/>
            <a:endParaRPr lang="de-DE" altLang="de-DE" sz="1800" smtClean="0"/>
          </a:p>
          <a:p>
            <a:pPr eaLnBrk="1" hangingPunct="1"/>
            <a:endParaRPr lang="de-DE" altLang="de-DE" sz="1800" smtClean="0"/>
          </a:p>
          <a:p>
            <a:pPr eaLnBrk="1" hangingPunct="1"/>
            <a:endParaRPr lang="de-DE" altLang="de-DE" sz="1800" smtClean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054574" y="4933950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Open Source Solutions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43608" y="4941888"/>
            <a:ext cx="268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Closed Source Solutions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339975" y="3860800"/>
            <a:ext cx="324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Geospatial application servers</a:t>
            </a: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2771775" y="4292600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3778250" y="4292600"/>
            <a:ext cx="8651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7094" y="5517232"/>
            <a:ext cx="5123656" cy="120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92190" y="6582544"/>
            <a:ext cx="34002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900">
                <a:latin typeface="Arial" pitchFamily="34" charset="0"/>
              </a:rPr>
              <a:t>https://trends.google.com/trends/explore?q=ArcGIS,GeoServer</a:t>
            </a:r>
            <a:endParaRPr lang="de-DE" altLang="de-DE" sz="900" dirty="0">
              <a:latin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805264"/>
            <a:ext cx="2638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smtClean="0"/>
              <a:t>Application Servers: Mapping Servers - Open Source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de-DE" altLang="de-DE" dirty="0" err="1" smtClean="0"/>
              <a:t>GeoServer</a:t>
            </a:r>
            <a:endParaRPr lang="de-DE" altLang="de-DE" dirty="0" smtClean="0"/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„an open </a:t>
            </a:r>
            <a:r>
              <a:rPr lang="de-DE" altLang="de-DE" dirty="0" err="1" smtClean="0"/>
              <a:t>source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software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server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written</a:t>
            </a:r>
            <a:r>
              <a:rPr lang="de-DE" altLang="de-DE" dirty="0" smtClean="0"/>
              <a:t> in Java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allows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users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edit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Designed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interoperability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publishes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major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source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using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standards</a:t>
            </a:r>
            <a:r>
              <a:rPr lang="de-DE" altLang="de-DE" dirty="0" smtClean="0"/>
              <a:t>.“ </a:t>
            </a:r>
            <a:r>
              <a:rPr lang="de-DE" altLang="de-DE" sz="1000" dirty="0" smtClean="0"/>
              <a:t>(http://geoserver.org/display/GEOS/Welcome)</a:t>
            </a:r>
          </a:p>
          <a:p>
            <a:pPr eaLnBrk="1" hangingPunct="1">
              <a:lnSpc>
                <a:spcPct val="95000"/>
              </a:lnSpc>
            </a:pPr>
            <a:r>
              <a:rPr lang="de-DE" altLang="de-DE" dirty="0" err="1" smtClean="0"/>
              <a:t>MapServer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formerly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called</a:t>
            </a:r>
            <a:r>
              <a:rPr lang="de-DE" altLang="de-DE" dirty="0" smtClean="0"/>
              <a:t> UMN </a:t>
            </a:r>
            <a:r>
              <a:rPr lang="de-DE" altLang="de-DE" dirty="0" err="1" smtClean="0"/>
              <a:t>MapServer</a:t>
            </a:r>
            <a:r>
              <a:rPr lang="de-DE" altLang="de-DE" dirty="0" smtClean="0"/>
              <a:t>, http://www.osgeo.org/mapserver)</a:t>
            </a:r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err="1" smtClean="0"/>
              <a:t>Written</a:t>
            </a:r>
            <a:r>
              <a:rPr lang="de-DE" altLang="de-DE" dirty="0" smtClean="0"/>
              <a:t> in C,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PHP </a:t>
            </a:r>
            <a:r>
              <a:rPr lang="de-DE" altLang="de-DE" dirty="0" err="1" smtClean="0"/>
              <a:t>wrapper</a:t>
            </a:r>
            <a:endParaRPr lang="de-DE" altLang="de-DE" dirty="0" smtClean="0"/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WMS, WFS, Strong </a:t>
            </a:r>
            <a:r>
              <a:rPr lang="de-DE" altLang="de-DE" dirty="0" err="1" smtClean="0"/>
              <a:t>support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Shape </a:t>
            </a:r>
            <a:r>
              <a:rPr lang="de-DE" altLang="de-DE" dirty="0" err="1" smtClean="0"/>
              <a:t>files</a:t>
            </a:r>
            <a:endParaRPr lang="de-DE" altLang="de-DE" dirty="0" smtClean="0"/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err="1" smtClean="0"/>
              <a:t>Somehow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old-fashioned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configuration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file</a:t>
            </a:r>
            <a:r>
              <a:rPr lang="de-DE" altLang="de-DE" dirty="0" smtClean="0"/>
              <a:t> („</a:t>
            </a:r>
            <a:r>
              <a:rPr lang="de-DE" altLang="de-DE" dirty="0" err="1" smtClean="0"/>
              <a:t>map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file</a:t>
            </a:r>
            <a:r>
              <a:rPr lang="de-DE" altLang="de-DE" dirty="0" smtClean="0"/>
              <a:t>“)</a:t>
            </a:r>
          </a:p>
          <a:p>
            <a:pPr eaLnBrk="1" hangingPunct="1">
              <a:lnSpc>
                <a:spcPct val="95000"/>
              </a:lnSpc>
            </a:pPr>
            <a:r>
              <a:rPr lang="de-DE" altLang="de-DE" dirty="0" err="1" smtClean="0"/>
              <a:t>Deegree</a:t>
            </a:r>
            <a:r>
              <a:rPr lang="de-DE" altLang="de-DE" dirty="0" smtClean="0"/>
              <a:t> Server</a:t>
            </a:r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„</a:t>
            </a:r>
            <a:r>
              <a:rPr lang="de-DE" altLang="de-DE" dirty="0" err="1" smtClean="0"/>
              <a:t>deegree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comprehensive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software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package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implementations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OGC  Web Services like WMS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WFS, a </a:t>
            </a:r>
            <a:r>
              <a:rPr lang="de-DE" altLang="de-DE" dirty="0" err="1" smtClean="0"/>
              <a:t>geoportal</a:t>
            </a:r>
            <a:r>
              <a:rPr lang="de-DE" altLang="de-DE" dirty="0" smtClean="0"/>
              <a:t>, a </a:t>
            </a:r>
            <a:r>
              <a:rPr lang="de-DE" altLang="de-DE" dirty="0" err="1" smtClean="0"/>
              <a:t>desktop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application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security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mechanisms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various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tools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processing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management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source</a:t>
            </a:r>
            <a:r>
              <a:rPr lang="de-DE" altLang="de-DE" dirty="0" smtClean="0"/>
              <a:t> (LGPL), Java, </a:t>
            </a:r>
            <a:r>
              <a:rPr lang="de-DE" altLang="de-DE" dirty="0" err="1" smtClean="0"/>
              <a:t>standards-compliant</a:t>
            </a:r>
            <a:r>
              <a:rPr lang="de-DE" altLang="de-DE" dirty="0" smtClean="0"/>
              <a:t> (OGC, ISO)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an </a:t>
            </a:r>
            <a:r>
              <a:rPr lang="de-DE" altLang="de-DE" dirty="0" err="1" smtClean="0"/>
              <a:t>OSGeo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project</a:t>
            </a:r>
            <a:r>
              <a:rPr lang="de-DE" altLang="de-DE" dirty="0" smtClean="0"/>
              <a:t>.“ </a:t>
            </a:r>
            <a:r>
              <a:rPr lang="de-DE" altLang="de-DE" sz="1000" dirty="0" smtClean="0"/>
              <a:t>(http://www.deegree.org/)</a:t>
            </a:r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Needs Java,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time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configuration</a:t>
            </a:r>
            <a:endParaRPr lang="de-DE" altLang="de-DE" dirty="0" smtClean="0"/>
          </a:p>
          <a:p>
            <a:pPr eaLnBrk="1" hangingPunct="1"/>
            <a:r>
              <a:rPr lang="de-DE" altLang="de-DE" sz="1800" dirty="0" err="1"/>
              <a:t>MapGuide</a:t>
            </a:r>
            <a:r>
              <a:rPr lang="de-DE" altLang="de-DE" sz="1800" dirty="0"/>
              <a:t> Open Source</a:t>
            </a:r>
          </a:p>
          <a:p>
            <a:pPr lvl="1" eaLnBrk="1" hangingPunct="1"/>
            <a:r>
              <a:rPr lang="de-DE" altLang="de-DE" sz="1800" dirty="0"/>
              <a:t>„</a:t>
            </a:r>
            <a:r>
              <a:rPr lang="de-DE" altLang="de-DE" sz="1800" dirty="0" err="1"/>
              <a:t>enables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users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develop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deploy</a:t>
            </a:r>
            <a:r>
              <a:rPr lang="de-DE" altLang="de-DE" sz="1800" dirty="0"/>
              <a:t> web </a:t>
            </a:r>
            <a:r>
              <a:rPr lang="de-DE" altLang="de-DE" sz="1800" dirty="0" err="1"/>
              <a:t>mapping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applications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geospatial</a:t>
            </a:r>
            <a:r>
              <a:rPr lang="de-DE" altLang="de-DE" sz="1800" dirty="0"/>
              <a:t> web </a:t>
            </a:r>
            <a:r>
              <a:rPr lang="de-DE" altLang="de-DE" sz="1800" dirty="0" err="1"/>
              <a:t>services</a:t>
            </a:r>
            <a:r>
              <a:rPr lang="de-DE" altLang="de-DE" sz="1800" dirty="0"/>
              <a:t>.“</a:t>
            </a:r>
            <a:r>
              <a:rPr lang="de-DE" altLang="de-DE" sz="1200" dirty="0"/>
              <a:t> (http://www.osgeo.org/mapguide)</a:t>
            </a:r>
          </a:p>
          <a:p>
            <a:pPr lvl="1" eaLnBrk="1" hangingPunct="1">
              <a:lnSpc>
                <a:spcPct val="95000"/>
              </a:lnSpc>
            </a:pPr>
            <a:endParaRPr lang="de-DE" altLang="de-DE" dirty="0" smtClean="0"/>
          </a:p>
          <a:p>
            <a:pPr eaLnBrk="1" hangingPunct="1">
              <a:lnSpc>
                <a:spcPct val="95000"/>
              </a:lnSpc>
            </a:pPr>
            <a:endParaRPr lang="de-DE" altLang="de-DE" dirty="0" smtClean="0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179388" y="1557338"/>
            <a:ext cx="395287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dirty="0" err="1"/>
              <a:t>Application</a:t>
            </a:r>
            <a:r>
              <a:rPr lang="de-DE" sz="2400" dirty="0"/>
              <a:t> Servers: Mapping Servers – </a:t>
            </a:r>
            <a:r>
              <a:rPr lang="de-DE" sz="2400" dirty="0" err="1"/>
              <a:t>Closed</a:t>
            </a:r>
            <a:r>
              <a:rPr lang="de-DE" sz="2400" dirty="0"/>
              <a:t> </a:t>
            </a:r>
            <a:r>
              <a:rPr lang="de-DE" sz="2400" dirty="0" smtClean="0"/>
              <a:t>Source</a:t>
            </a:r>
            <a:endParaRPr lang="de-DE" altLang="de-DE" sz="24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Commercial Products</a:t>
            </a:r>
          </a:p>
          <a:p>
            <a:pPr lvl="1" eaLnBrk="1" hangingPunct="1">
              <a:defRPr/>
            </a:pPr>
            <a:r>
              <a:rPr lang="de-DE" dirty="0" err="1"/>
              <a:t>ArcGIS</a:t>
            </a:r>
            <a:r>
              <a:rPr lang="de-DE" dirty="0"/>
              <a:t> Server</a:t>
            </a:r>
            <a:r>
              <a:rPr lang="en-US" dirty="0"/>
              <a:t>®</a:t>
            </a:r>
            <a:endParaRPr lang="de-DE" dirty="0"/>
          </a:p>
          <a:p>
            <a:pPr lvl="1" eaLnBrk="1" hangingPunct="1">
              <a:defRPr/>
            </a:pPr>
            <a:r>
              <a:rPr lang="de-DE" dirty="0" err="1"/>
              <a:t>GeoMedia</a:t>
            </a:r>
            <a:r>
              <a:rPr lang="de-DE" dirty="0"/>
              <a:t> </a:t>
            </a:r>
            <a:r>
              <a:rPr lang="de-DE" dirty="0" err="1"/>
              <a:t>WebMap</a:t>
            </a:r>
            <a:r>
              <a:rPr lang="de-DE" dirty="0"/>
              <a:t> Server</a:t>
            </a:r>
            <a:r>
              <a:rPr lang="en-US" dirty="0"/>
              <a:t>®</a:t>
            </a:r>
            <a:endParaRPr lang="de-DE" dirty="0"/>
          </a:p>
          <a:p>
            <a:pPr lvl="1" eaLnBrk="1" hangingPunct="1">
              <a:defRPr/>
            </a:pPr>
            <a:r>
              <a:rPr lang="de-DE" dirty="0" err="1"/>
              <a:t>MapInfo</a:t>
            </a:r>
            <a:r>
              <a:rPr lang="de-DE" dirty="0"/>
              <a:t> </a:t>
            </a:r>
            <a:r>
              <a:rPr lang="de-DE" dirty="0" err="1"/>
              <a:t>MapXtreme</a:t>
            </a:r>
            <a:r>
              <a:rPr lang="en-US" dirty="0"/>
              <a:t>®</a:t>
            </a: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/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0165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Application Servers: Portal Servers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539750" y="1196975"/>
            <a:ext cx="4392290" cy="4968875"/>
          </a:xfrm>
        </p:spPr>
        <p:txBody>
          <a:bodyPr/>
          <a:lstStyle/>
          <a:p>
            <a:r>
              <a:rPr lang="de-DE" altLang="de-DE" dirty="0" smtClean="0"/>
              <a:t>Geonetwork </a:t>
            </a:r>
            <a:r>
              <a:rPr lang="de-DE" altLang="de-DE" dirty="0" err="1" smtClean="0"/>
              <a:t>OpenSource</a:t>
            </a:r>
            <a:r>
              <a:rPr lang="de-DE" altLang="de-DE" dirty="0" smtClean="0"/>
              <a:t>: a</a:t>
            </a:r>
            <a:r>
              <a:rPr lang="en-US" dirty="0" smtClean="0"/>
              <a:t> </a:t>
            </a:r>
            <a:r>
              <a:rPr lang="de-DE" altLang="de-DE" dirty="0" err="1"/>
              <a:t>widely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en-US" dirty="0" smtClean="0"/>
              <a:t>catalog </a:t>
            </a:r>
            <a:r>
              <a:rPr lang="en-US" dirty="0"/>
              <a:t>application to manage spatially referenced </a:t>
            </a:r>
            <a:r>
              <a:rPr lang="en-US" dirty="0" smtClean="0"/>
              <a:t>resources</a:t>
            </a:r>
          </a:p>
          <a:p>
            <a:endParaRPr lang="en-US" altLang="de-DE" dirty="0"/>
          </a:p>
          <a:p>
            <a:endParaRPr lang="en-US" altLang="de-DE" dirty="0" smtClean="0"/>
          </a:p>
          <a:p>
            <a:endParaRPr lang="en-US" altLang="de-DE" dirty="0"/>
          </a:p>
          <a:p>
            <a:endParaRPr lang="en-US" altLang="de-DE" dirty="0" smtClean="0"/>
          </a:p>
          <a:p>
            <a:endParaRPr lang="de-DE" altLang="de-DE" dirty="0" smtClean="0"/>
          </a:p>
          <a:p>
            <a:r>
              <a:rPr lang="de-DE" altLang="de-DE" dirty="0" err="1" smtClean="0"/>
              <a:t>Geonode</a:t>
            </a:r>
            <a:r>
              <a:rPr lang="de-DE" altLang="de-DE" dirty="0" smtClean="0"/>
              <a:t>: </a:t>
            </a:r>
            <a:r>
              <a:rPr lang="en-US" dirty="0"/>
              <a:t>for developing geospatial information systems (GIS) and for deploying spatial data infrastructures (SDI). </a:t>
            </a:r>
            <a:endParaRPr lang="de-DE" altLang="de-D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04" y="4077072"/>
            <a:ext cx="2985760" cy="25922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 descr="C:\Users\behr\AppData\Local\Temp\SNAGHTML29d4a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42" y="908721"/>
            <a:ext cx="308794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99592" y="2420888"/>
            <a:ext cx="2598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/>
              <a:t>https://geonetwork-opensource.org/</a:t>
            </a:r>
          </a:p>
        </p:txBody>
      </p:sp>
      <p:sp>
        <p:nvSpPr>
          <p:cNvPr id="10" name="Rechteck 9"/>
          <p:cNvSpPr/>
          <p:nvPr/>
        </p:nvSpPr>
        <p:spPr>
          <a:xfrm>
            <a:off x="899592" y="5024209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/>
              <a:t>https://</a:t>
            </a:r>
            <a:r>
              <a:rPr lang="de-DE" sz="1200" smtClean="0"/>
              <a:t>geonode.org</a:t>
            </a:r>
            <a:r>
              <a:rPr lang="de-DE" sz="12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931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Related Products and Tools: (O)RDBMS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 smtClean="0"/>
              <a:t>(O)(R)DBMS: (Object) (Relational) Database Management System</a:t>
            </a:r>
          </a:p>
          <a:p>
            <a:pPr lvl="1" eaLnBrk="1" hangingPunct="1"/>
            <a:r>
              <a:rPr lang="de-DE" altLang="de-DE" sz="1800" smtClean="0"/>
              <a:t>commercial products</a:t>
            </a:r>
          </a:p>
          <a:p>
            <a:pPr lvl="2" eaLnBrk="1" hangingPunct="1"/>
            <a:r>
              <a:rPr lang="de-DE" altLang="de-DE" sz="1800" smtClean="0"/>
              <a:t>Oracle, </a:t>
            </a:r>
          </a:p>
          <a:p>
            <a:pPr lvl="2" eaLnBrk="1" hangingPunct="1"/>
            <a:r>
              <a:rPr lang="de-DE" altLang="de-DE" sz="1800" smtClean="0"/>
              <a:t>SQLServer (Microsoft), </a:t>
            </a:r>
          </a:p>
          <a:p>
            <a:pPr lvl="2" eaLnBrk="1" hangingPunct="1"/>
            <a:r>
              <a:rPr lang="de-DE" altLang="de-DE" sz="1800" smtClean="0"/>
              <a:t>Informix, DB2 (IBM),</a:t>
            </a:r>
          </a:p>
          <a:p>
            <a:pPr lvl="2" eaLnBrk="1" hangingPunct="1"/>
            <a:r>
              <a:rPr lang="de-DE" altLang="de-DE" sz="1800" smtClean="0"/>
              <a:t>…</a:t>
            </a:r>
          </a:p>
          <a:p>
            <a:pPr lvl="2" eaLnBrk="1" hangingPunct="1"/>
            <a:endParaRPr lang="de-DE" altLang="de-DE" sz="1800" smtClean="0"/>
          </a:p>
          <a:p>
            <a:pPr lvl="1" eaLnBrk="1" hangingPunct="1"/>
            <a:r>
              <a:rPr lang="de-DE" altLang="de-DE" sz="1800" smtClean="0"/>
              <a:t>free</a:t>
            </a:r>
          </a:p>
          <a:p>
            <a:pPr lvl="2" eaLnBrk="1" hangingPunct="1"/>
            <a:r>
              <a:rPr lang="de-DE" altLang="de-DE" sz="1800" smtClean="0"/>
              <a:t>PostGreSQL (PostGIS), fully conformant to OGC‘s Simple Feature Specification – highly recommended</a:t>
            </a:r>
          </a:p>
          <a:p>
            <a:pPr lvl="2" eaLnBrk="1" hangingPunct="1"/>
            <a:r>
              <a:rPr lang="de-DE" altLang="de-DE" sz="1800" smtClean="0"/>
              <a:t>MySQL</a:t>
            </a:r>
          </a:p>
          <a:p>
            <a:pPr lvl="2" eaLnBrk="1" hangingPunct="1"/>
            <a:r>
              <a:rPr lang="de-DE" altLang="de-DE" sz="1800" smtClean="0"/>
              <a:t>SpatialLite</a:t>
            </a:r>
          </a:p>
          <a:p>
            <a:pPr eaLnBrk="1" hangingPunct="1"/>
            <a:endParaRPr lang="de-DE" altLang="de-DE" sz="1800" smtClean="0"/>
          </a:p>
        </p:txBody>
      </p:sp>
    </p:spTree>
    <p:extLst>
      <p:ext uri="{BB962C8B-B14F-4D97-AF65-F5344CB8AC3E}">
        <p14:creationId xmlns:p14="http://schemas.microsoft.com/office/powerpoint/2010/main" val="7125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Market share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3556" name="Rechteck 4"/>
          <p:cNvSpPr>
            <a:spLocks noChangeArrowheads="1"/>
          </p:cNvSpPr>
          <p:nvPr/>
        </p:nvSpPr>
        <p:spPr bwMode="auto">
          <a:xfrm>
            <a:off x="4357688" y="5357813"/>
            <a:ext cx="457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http://blog.jelastic.com/2012/02/23/open-source-database-market-share-within-jelastic-february-2012/</a:t>
            </a:r>
          </a:p>
        </p:txBody>
      </p:sp>
      <p:pic>
        <p:nvPicPr>
          <p:cNvPr id="23557" name="Picture 4" descr="http://i2.wp.com/jelastic.files.wordpress.com/2012/02/dbfb1.png?resize=444%2C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1385"/>
            <a:ext cx="3553258" cy="18649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Graph on Database Installations and Deployment Plans - 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4019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57188" y="5572125"/>
            <a:ext cx="4572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latin typeface="Arial" charset="0"/>
              </a:rPr>
              <a:t>http://</a:t>
            </a:r>
            <a:r>
              <a:rPr lang="de-DE" sz="1050">
                <a:latin typeface="Arial" charset="0"/>
              </a:rPr>
              <a:t>www.mysql.com/why-mysql/marketshare</a:t>
            </a:r>
            <a:r>
              <a:rPr lang="de-DE" sz="1050" smtClean="0">
                <a:latin typeface="Arial" charset="0"/>
              </a:rPr>
              <a:t>/ [2008, no more available]</a:t>
            </a:r>
            <a:endParaRPr lang="de-DE" sz="1050" dirty="0">
              <a:latin typeface="Arial" charset="0"/>
            </a:endParaRPr>
          </a:p>
        </p:txBody>
      </p:sp>
      <p:sp>
        <p:nvSpPr>
          <p:cNvPr id="23560" name="Textfeld 9"/>
          <p:cNvSpPr txBox="1">
            <a:spLocks noChangeArrowheads="1"/>
          </p:cNvSpPr>
          <p:nvPr/>
        </p:nvSpPr>
        <p:spPr bwMode="auto">
          <a:xfrm>
            <a:off x="899592" y="1662964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>
                <a:latin typeface="Arial" pitchFamily="34" charset="0"/>
              </a:rPr>
              <a:t>2008 (</a:t>
            </a:r>
            <a:r>
              <a:rPr lang="de-DE" altLang="de-DE" sz="1800" dirty="0" err="1">
                <a:latin typeface="Arial" pitchFamily="34" charset="0"/>
              </a:rPr>
              <a:t>Closed</a:t>
            </a:r>
            <a:r>
              <a:rPr lang="de-DE" altLang="de-DE" sz="1800" dirty="0">
                <a:latin typeface="Arial" pitchFamily="34" charset="0"/>
              </a:rPr>
              <a:t> Source)</a:t>
            </a:r>
          </a:p>
        </p:txBody>
      </p:sp>
      <p:sp>
        <p:nvSpPr>
          <p:cNvPr id="23561" name="Textfeld 10"/>
          <p:cNvSpPr txBox="1">
            <a:spLocks noChangeArrowheads="1"/>
          </p:cNvSpPr>
          <p:nvPr/>
        </p:nvSpPr>
        <p:spPr bwMode="auto">
          <a:xfrm>
            <a:off x="5643563" y="3068960"/>
            <a:ext cx="154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2012 (FOSS)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33" y="836712"/>
            <a:ext cx="3672408" cy="2022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Trend </a:t>
            </a:r>
            <a:r>
              <a:rPr lang="en-US" altLang="de-DE"/>
              <a:t>of Relational DBMS Popularity</a:t>
            </a:r>
            <a:endParaRPr lang="de-DE" altLang="de-DE" smtClean="0"/>
          </a:p>
        </p:txBody>
      </p:sp>
      <p:sp>
        <p:nvSpPr>
          <p:cNvPr id="24580" name="Rechteck 3"/>
          <p:cNvSpPr>
            <a:spLocks noChangeArrowheads="1"/>
          </p:cNvSpPr>
          <p:nvPr/>
        </p:nvSpPr>
        <p:spPr bwMode="auto">
          <a:xfrm>
            <a:off x="610152" y="6263734"/>
            <a:ext cx="7632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http://db-engines.com/en/ranking_trend/relational+dbms </a:t>
            </a:r>
            <a:r>
              <a:rPr lang="de-DE" altLang="de-DE" sz="1100">
                <a:latin typeface="Arial" pitchFamily="34" charset="0"/>
              </a:rPr>
              <a:t>[</a:t>
            </a:r>
            <a:r>
              <a:rPr lang="de-DE" altLang="de-DE" sz="1100" smtClean="0">
                <a:latin typeface="Arial" pitchFamily="34" charset="0"/>
              </a:rPr>
              <a:t>2018-02-26</a:t>
            </a:r>
            <a:r>
              <a:rPr lang="de-DE" altLang="de-DE" sz="1100" dirty="0" smtClean="0">
                <a:latin typeface="Arial" pitchFamily="34" charset="0"/>
              </a:rPr>
              <a:t>]</a:t>
            </a:r>
            <a:endParaRPr lang="de-DE" altLang="de-DE" sz="1100" dirty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9609"/>
            <a:ext cx="5341435" cy="35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18336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ehr\AppData\Local\Temp\SNAGHTML60ac4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" y="1268760"/>
            <a:ext cx="3636287" cy="13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084168" y="1666608"/>
            <a:ext cx="26460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/>
              <a:t>https://www.forbes.com/sites/benkerschberg/2016/03/08/how-postgres-and-open-source-are-disrupting-the-market-for-database-management-systems/#141b42e820a3</a:t>
            </a:r>
          </a:p>
        </p:txBody>
      </p:sp>
    </p:spTree>
    <p:extLst>
      <p:ext uri="{BB962C8B-B14F-4D97-AF65-F5344CB8AC3E}">
        <p14:creationId xmlns:p14="http://schemas.microsoft.com/office/powerpoint/2010/main" val="5141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609600"/>
            <a:ext cx="8461375" cy="685800"/>
          </a:xfrm>
        </p:spPr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Interoperability: a stack of means and contributions</a:t>
            </a:r>
          </a:p>
        </p:txBody>
      </p: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827088" y="1557338"/>
            <a:ext cx="2447925" cy="4176712"/>
            <a:chOff x="521" y="981"/>
            <a:chExt cx="1542" cy="2631"/>
          </a:xfrm>
        </p:grpSpPr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521" y="981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Technical </a:t>
              </a:r>
              <a:br>
                <a:rPr lang="de-DE" altLang="de-DE">
                  <a:solidFill>
                    <a:schemeClr val="bg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9224" name="Rectangle 4"/>
            <p:cNvSpPr>
              <a:spLocks noChangeArrowheads="1"/>
            </p:cNvSpPr>
            <p:nvPr/>
          </p:nvSpPr>
          <p:spPr bwMode="auto">
            <a:xfrm>
              <a:off x="521" y="2623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Institutional</a:t>
              </a:r>
              <a:r>
                <a:rPr lang="de-DE" altLang="de-DE">
                  <a:solidFill>
                    <a:schemeClr val="tx1"/>
                  </a:solidFill>
                </a:rPr>
                <a:t> </a:t>
              </a:r>
              <a:r>
                <a:rPr lang="de-DE" altLang="de-DE">
                  <a:solidFill>
                    <a:schemeClr val="bg1"/>
                  </a:solidFill>
                </a:rPr>
                <a:t/>
              </a:r>
              <a:br>
                <a:rPr lang="de-DE" altLang="de-DE">
                  <a:solidFill>
                    <a:schemeClr val="bg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9225" name="Rectangle 5"/>
            <p:cNvSpPr>
              <a:spLocks noChangeArrowheads="1"/>
            </p:cNvSpPr>
            <p:nvPr/>
          </p:nvSpPr>
          <p:spPr bwMode="auto">
            <a:xfrm>
              <a:off x="521" y="2079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Semantical</a:t>
              </a:r>
              <a:r>
                <a:rPr lang="de-DE" altLang="de-DE">
                  <a:solidFill>
                    <a:schemeClr val="tx1"/>
                  </a:solidFill>
                </a:rPr>
                <a:t> 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9226" name="Rectangle 6"/>
            <p:cNvSpPr>
              <a:spLocks noChangeArrowheads="1"/>
            </p:cNvSpPr>
            <p:nvPr/>
          </p:nvSpPr>
          <p:spPr bwMode="auto">
            <a:xfrm>
              <a:off x="521" y="3168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Political  </a:t>
              </a:r>
              <a:br>
                <a:rPr lang="de-DE" altLang="de-DE">
                  <a:solidFill>
                    <a:schemeClr val="bg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  <p:sp>
          <p:nvSpPr>
            <p:cNvPr id="9227" name="Rectangle 7"/>
            <p:cNvSpPr>
              <a:spLocks noChangeArrowheads="1"/>
            </p:cNvSpPr>
            <p:nvPr/>
          </p:nvSpPr>
          <p:spPr bwMode="auto">
            <a:xfrm>
              <a:off x="521" y="1535"/>
              <a:ext cx="1542" cy="4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Personal  </a:t>
              </a:r>
              <a:br>
                <a:rPr lang="de-DE" altLang="de-DE">
                  <a:solidFill>
                    <a:schemeClr val="bg1"/>
                  </a:solidFill>
                </a:rPr>
              </a:br>
              <a:r>
                <a:rPr lang="de-DE" altLang="de-DE">
                  <a:solidFill>
                    <a:schemeClr val="bg1"/>
                  </a:solidFill>
                </a:rPr>
                <a:t>Interoperabilty</a:t>
              </a:r>
            </a:p>
          </p:txBody>
        </p:sp>
      </p:grp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5076825" y="3141663"/>
            <a:ext cx="2879725" cy="1079500"/>
          </a:xfrm>
          <a:prstGeom prst="ellipse">
            <a:avLst/>
          </a:prstGeom>
          <a:solidFill>
            <a:srgbClr val="CC0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048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620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2192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764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1336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908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30480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5052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9624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bg1"/>
                </a:solidFill>
              </a:rPr>
              <a:t>Challenges  &amp; Activities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5076825" y="4581525"/>
            <a:ext cx="2879725" cy="1079500"/>
          </a:xfrm>
          <a:prstGeom prst="ellipse">
            <a:avLst/>
          </a:prstGeom>
          <a:solidFill>
            <a:srgbClr val="00008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dirty="0" smtClean="0">
                <a:solidFill>
                  <a:schemeClr val="bg1"/>
                </a:solidFill>
              </a:rPr>
              <a:t>Common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Activities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95245" name="Oval 13"/>
          <p:cNvSpPr>
            <a:spLocks noChangeArrowheads="1"/>
          </p:cNvSpPr>
          <p:nvPr/>
        </p:nvSpPr>
        <p:spPr bwMode="auto">
          <a:xfrm>
            <a:off x="5076825" y="1628775"/>
            <a:ext cx="2879725" cy="1079500"/>
          </a:xfrm>
          <a:prstGeom prst="ellipse">
            <a:avLst/>
          </a:prstGeom>
          <a:solidFill>
            <a:srgbClr val="008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Standards,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scientific work</a:t>
            </a:r>
          </a:p>
        </p:txBody>
      </p:sp>
    </p:spTree>
    <p:extLst>
      <p:ext uri="{BB962C8B-B14F-4D97-AF65-F5344CB8AC3E}">
        <p14:creationId xmlns:p14="http://schemas.microsoft.com/office/powerpoint/2010/main" val="15029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 autoUpdateAnimBg="0"/>
      <p:bldP spid="95244" grpId="0" animBg="1" autoUpdateAnimBg="0"/>
      <p:bldP spid="9524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5605" name="Rechteck 1"/>
          <p:cNvSpPr>
            <a:spLocks noChangeArrowheads="1"/>
          </p:cNvSpPr>
          <p:nvPr/>
        </p:nvSpPr>
        <p:spPr bwMode="auto">
          <a:xfrm>
            <a:off x="395536" y="6464369"/>
            <a:ext cx="84558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</a:t>
            </a:r>
            <a:r>
              <a:rPr lang="de-DE" altLang="de-DE" sz="1100" dirty="0" smtClean="0">
                <a:latin typeface="Arial" pitchFamily="34" charset="0"/>
              </a:rPr>
              <a:t>db-engines.com/en/ranking_categories; http://db-engines.com/en/ranking_osvsc </a:t>
            </a:r>
            <a:r>
              <a:rPr lang="de-DE" altLang="de-DE" sz="1100" dirty="0">
                <a:latin typeface="Arial" pitchFamily="34" charset="0"/>
              </a:rPr>
              <a:t>[</a:t>
            </a:r>
            <a:r>
              <a:rPr lang="de-DE" altLang="de-DE" sz="1100" dirty="0" smtClean="0">
                <a:latin typeface="Arial" pitchFamily="34" charset="0"/>
              </a:rPr>
              <a:t>2017-11-06]</a:t>
            </a:r>
            <a:endParaRPr lang="de-DE" altLang="de-DE" sz="1100" dirty="0"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 rot="19155019">
            <a:off x="5590884" y="1339467"/>
            <a:ext cx="3408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2"/>
              </a:rPr>
              <a:t>https://</a:t>
            </a:r>
            <a:r>
              <a:rPr lang="de-DE" sz="1200" dirty="0" smtClean="0">
                <a:hlinkClick r:id="rId2"/>
              </a:rPr>
              <a:t>db-engines.com/de/ranking</a:t>
            </a:r>
            <a:r>
              <a:rPr lang="de-DE" sz="1200" dirty="0" smtClean="0"/>
              <a:t> [2018-01-26]</a:t>
            </a:r>
            <a:endParaRPr lang="de-DE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48" y="2636912"/>
            <a:ext cx="3188928" cy="2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396375" cy="470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Popularity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021542" y="6479602"/>
            <a:ext cx="35108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http://db-engines.com/en/ranking_osvsc [2018-02-26]</a:t>
            </a:r>
            <a:endParaRPr lang="de-DE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79" y="2060848"/>
            <a:ext cx="2661785" cy="273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528321" cy="23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483768" y="3645024"/>
            <a:ext cx="1015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Open Source</a:t>
            </a:r>
            <a:endParaRPr lang="de-DE" sz="1100" dirty="0"/>
          </a:p>
        </p:txBody>
      </p:sp>
      <p:sp>
        <p:nvSpPr>
          <p:cNvPr id="7" name="Rechteck 6"/>
          <p:cNvSpPr/>
          <p:nvPr/>
        </p:nvSpPr>
        <p:spPr>
          <a:xfrm>
            <a:off x="2483768" y="2420888"/>
            <a:ext cx="1111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err="1" smtClean="0"/>
              <a:t>Closed</a:t>
            </a:r>
            <a:r>
              <a:rPr lang="de-DE" sz="1100" dirty="0" smtClean="0"/>
              <a:t> Source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6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r"/>
            <a:r>
              <a:rPr lang="de-DE" dirty="0" err="1" smtClean="0"/>
              <a:t>Use</a:t>
            </a:r>
            <a:r>
              <a:rPr lang="de-DE" dirty="0" smtClean="0"/>
              <a:t> Cases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943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80" y="361156"/>
            <a:ext cx="464820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312863"/>
            <a:ext cx="5848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638425"/>
            <a:ext cx="24574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4314825"/>
            <a:ext cx="521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Users\behr\AppData\Local\Temp\SNAGHTMLf8ac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2" y="2952750"/>
            <a:ext cx="438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Users\behr\AppData\Local\Temp\SNAGHTMLf99a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953125"/>
            <a:ext cx="590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C:\Users\behr\AppData\Local\Temp\SNAGHTMLfa601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9575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C:\Users\behr\AppData\Local\Temp\SNAGHTML13d7d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426"/>
            <a:ext cx="4638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: </a:t>
            </a:r>
            <a:r>
              <a:rPr lang="en-US" dirty="0"/>
              <a:t>Base Register Addresses and Buildings in the Netherlands </a:t>
            </a:r>
            <a:r>
              <a:rPr lang="en-US" dirty="0" smtClean="0"/>
              <a:t>(</a:t>
            </a:r>
            <a:r>
              <a:rPr lang="en-US" dirty="0" err="1" smtClean="0"/>
              <a:t>Martijn</a:t>
            </a:r>
            <a:r>
              <a:rPr lang="en-US" dirty="0" smtClean="0"/>
              <a:t> </a:t>
            </a:r>
            <a:r>
              <a:rPr lang="en-US" dirty="0" err="1" smtClean="0"/>
              <a:t>Odijk</a:t>
            </a:r>
            <a:r>
              <a:rPr lang="en-US" dirty="0" smtClean="0"/>
              <a:t>, 2018)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7" y="1600200"/>
            <a:ext cx="81258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11560" y="612001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https://sdistandards.icaci.org/wp-content/uploads/2018/10/5_Odijk_BAG-Netherlands_excl_movie.pdf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769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2" y="1551136"/>
            <a:ext cx="84074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42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study</a:t>
            </a:r>
            <a:r>
              <a:rPr lang="de-DE" dirty="0" smtClean="0"/>
              <a:t>: Open </a:t>
            </a:r>
            <a:r>
              <a:rPr lang="de-DE" dirty="0" err="1" smtClean="0"/>
              <a:t>Address</a:t>
            </a:r>
            <a:r>
              <a:rPr lang="de-DE" dirty="0" smtClean="0"/>
              <a:t> Data </a:t>
            </a:r>
            <a:r>
              <a:rPr lang="de-DE" dirty="0" err="1" smtClean="0"/>
              <a:t>Denmark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http://odimpact.org/files/case-study-denmark.pdf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8760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cap="none" dirty="0" smtClean="0"/>
              <a:t>Summary</a:t>
            </a:r>
            <a:endParaRPr lang="de-DE" cap="none" dirty="0"/>
          </a:p>
        </p:txBody>
      </p:sp>
    </p:spTree>
    <p:extLst>
      <p:ext uri="{BB962C8B-B14F-4D97-AF65-F5344CB8AC3E}">
        <p14:creationId xmlns:p14="http://schemas.microsoft.com/office/powerpoint/2010/main" val="16573170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OGC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well-</a:t>
            </a:r>
            <a:r>
              <a:rPr lang="de-DE" dirty="0" err="1" smtClean="0"/>
              <a:t>developed</a:t>
            </a:r>
            <a:r>
              <a:rPr lang="de-DE" dirty="0" smtClean="0"/>
              <a:t>, </a:t>
            </a:r>
            <a:r>
              <a:rPr lang="de-DE" dirty="0" err="1" smtClean="0"/>
              <a:t>proven</a:t>
            </a:r>
            <a:r>
              <a:rPr lang="de-DE" dirty="0" smtClean="0"/>
              <a:t>, flexible</a:t>
            </a:r>
          </a:p>
          <a:p>
            <a:r>
              <a:rPr lang="de-DE" dirty="0" smtClean="0"/>
              <a:t>Needs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endParaRPr lang="de-DE" dirty="0" smtClean="0"/>
          </a:p>
          <a:p>
            <a:endParaRPr lang="de-DE" dirty="0" smtClean="0"/>
          </a:p>
          <a:p>
            <a:pPr lvl="0"/>
            <a:endParaRPr lang="en-US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WMS (not </a:t>
            </a:r>
            <a:r>
              <a:rPr lang="de-DE" dirty="0" err="1" smtClean="0"/>
              <a:t>showed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). </a:t>
            </a:r>
            <a:r>
              <a:rPr lang="de-DE" dirty="0" err="1" smtClean="0"/>
              <a:t>Deliver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endParaRPr lang="de-DE" dirty="0" smtClean="0"/>
          </a:p>
          <a:p>
            <a:pPr lvl="1"/>
            <a:r>
              <a:rPr lang="de-DE" dirty="0" smtClean="0"/>
              <a:t>WFS: </a:t>
            </a:r>
            <a:r>
              <a:rPr lang="de-DE" dirty="0" err="1" smtClean="0"/>
              <a:t>deliver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4102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Standards </a:t>
            </a:r>
            <a:r>
              <a:rPr lang="de-DE" dirty="0" err="1" smtClean="0"/>
              <a:t>and</a:t>
            </a:r>
            <a:r>
              <a:rPr lang="de-DE" dirty="0" smtClean="0"/>
              <a:t> Web 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efficient</a:t>
            </a:r>
            <a:r>
              <a:rPr lang="en-US" dirty="0"/>
              <a:t>, </a:t>
            </a:r>
            <a:endParaRPr lang="en-US" dirty="0" smtClean="0"/>
          </a:p>
          <a:p>
            <a:pPr lvl="0"/>
            <a:r>
              <a:rPr lang="en-US" dirty="0" smtClean="0"/>
              <a:t>advocates </a:t>
            </a:r>
            <a:r>
              <a:rPr lang="en-US" dirty="0"/>
              <a:t>for collaboration and </a:t>
            </a:r>
            <a:endParaRPr lang="en-US" dirty="0" smtClean="0"/>
          </a:p>
          <a:p>
            <a:pPr lvl="0"/>
            <a:r>
              <a:rPr lang="en-US" dirty="0" smtClean="0"/>
              <a:t>Supports economic </a:t>
            </a:r>
            <a:r>
              <a:rPr lang="en-US" dirty="0"/>
              <a:t>development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r>
              <a:rPr lang="en-US" dirty="0"/>
              <a:t>attainable  and affordable in terms of </a:t>
            </a:r>
            <a:endParaRPr lang="en-US" dirty="0" smtClean="0"/>
          </a:p>
          <a:p>
            <a:pPr lvl="1"/>
            <a:r>
              <a:rPr lang="en-US" dirty="0" smtClean="0"/>
              <a:t>finance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human </a:t>
            </a:r>
            <a:r>
              <a:rPr lang="en-US" dirty="0"/>
              <a:t>resource,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infrastructure, etc., </a:t>
            </a:r>
            <a:endParaRPr lang="en-US" dirty="0" smtClean="0"/>
          </a:p>
          <a:p>
            <a:r>
              <a:rPr lang="en-US" dirty="0" smtClean="0"/>
              <a:t>especially </a:t>
            </a:r>
            <a:r>
              <a:rPr lang="en-US" dirty="0"/>
              <a:t>if using Open Source</a:t>
            </a:r>
          </a:p>
          <a:p>
            <a:pPr lvl="0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41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 Technical Interoperability: between IT systems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364163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Technical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7088" y="41640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Institutional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r>
              <a:rPr lang="de-DE" altLang="de-DE">
                <a:solidFill>
                  <a:schemeClr val="bg1"/>
                </a:solidFill>
              </a:rPr>
              <a:t/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33004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Semantical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27088" y="5029200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Political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827088" y="24368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Personal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5364163" y="2420938"/>
            <a:ext cx="2447925" cy="1152525"/>
            <a:chOff x="3379" y="1525"/>
            <a:chExt cx="1542" cy="726"/>
          </a:xfrm>
        </p:grpSpPr>
        <p:sp>
          <p:nvSpPr>
            <p:cNvPr id="10253" name="Rectangle 8"/>
            <p:cNvSpPr>
              <a:spLocks noChangeArrowheads="1"/>
            </p:cNvSpPr>
            <p:nvPr/>
          </p:nvSpPr>
          <p:spPr bwMode="auto">
            <a:xfrm>
              <a:off x="3379" y="1525"/>
              <a:ext cx="1542" cy="3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Internatioal  Standards</a:t>
              </a:r>
            </a:p>
          </p:txBody>
        </p:sp>
        <p:sp>
          <p:nvSpPr>
            <p:cNvPr id="10254" name="Rectangle 9"/>
            <p:cNvSpPr>
              <a:spLocks noChangeArrowheads="1"/>
            </p:cNvSpPr>
            <p:nvPr/>
          </p:nvSpPr>
          <p:spPr bwMode="auto">
            <a:xfrm>
              <a:off x="3379" y="1934"/>
              <a:ext cx="1542" cy="3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OGC, W3C, ISO &amp; others</a:t>
              </a:r>
            </a:p>
          </p:txBody>
        </p:sp>
      </p:grpSp>
      <p:sp>
        <p:nvSpPr>
          <p:cNvPr id="10249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4078288"/>
            <a:ext cx="3313113" cy="1584325"/>
          </a:xfrm>
          <a:noFill/>
        </p:spPr>
        <p:txBody>
          <a:bodyPr/>
          <a:lstStyle/>
          <a:p>
            <a:r>
              <a:rPr lang="de-DE" altLang="de-DE" sz="1800" smtClean="0">
                <a:solidFill>
                  <a:schemeClr val="bg1"/>
                </a:solidFill>
              </a:rPr>
              <a:t>Standards evolved in many years, often in consensus driven processes</a:t>
            </a:r>
          </a:p>
          <a:p>
            <a:r>
              <a:rPr lang="de-DE" altLang="de-DE" sz="1800" smtClean="0">
                <a:solidFill>
                  <a:schemeClr val="bg1"/>
                </a:solidFill>
              </a:rPr>
              <a:t>well established</a:t>
            </a:r>
          </a:p>
          <a:p>
            <a:endParaRPr lang="de-DE" altLang="de-DE" sz="1800" smtClean="0">
              <a:solidFill>
                <a:schemeClr val="bg1"/>
              </a:solidFill>
            </a:endParaRPr>
          </a:p>
        </p:txBody>
      </p:sp>
      <p:sp>
        <p:nvSpPr>
          <p:cNvPr id="88093" name="Oval 29"/>
          <p:cNvSpPr>
            <a:spLocks noChangeArrowheads="1"/>
          </p:cNvSpPr>
          <p:nvPr/>
        </p:nvSpPr>
        <p:spPr bwMode="auto">
          <a:xfrm>
            <a:off x="2124075" y="3573463"/>
            <a:ext cx="3240088" cy="2206625"/>
          </a:xfrm>
          <a:prstGeom prst="ellipse">
            <a:avLst/>
          </a:prstGeom>
          <a:solidFill>
            <a:srgbClr val="CC0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048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620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2192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764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133600" indent="-3048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908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30480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5052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962400" indent="-304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de-DE" altLang="de-DE">
                <a:solidFill>
                  <a:schemeClr val="bg1"/>
                </a:solidFill>
              </a:rPr>
              <a:t>Awareness,</a:t>
            </a:r>
          </a:p>
          <a:p>
            <a:pPr>
              <a:buFontTx/>
              <a:buAutoNum type="arabicPeriod"/>
            </a:pPr>
            <a:r>
              <a:rPr lang="de-DE" altLang="de-DE">
                <a:solidFill>
                  <a:schemeClr val="bg1"/>
                </a:solidFill>
              </a:rPr>
              <a:t>Capacity building,</a:t>
            </a:r>
          </a:p>
          <a:p>
            <a:pPr>
              <a:buFontTx/>
              <a:buAutoNum type="arabicPeriod"/>
            </a:pPr>
            <a:r>
              <a:rPr lang="de-DE" altLang="de-DE">
                <a:solidFill>
                  <a:schemeClr val="bg1"/>
                </a:solidFill>
              </a:rPr>
              <a:t>Education</a:t>
            </a:r>
          </a:p>
          <a:p>
            <a:pPr>
              <a:buFontTx/>
              <a:buAutoNum type="arabicPeriod"/>
            </a:pPr>
            <a:r>
              <a:rPr lang="de-DE" altLang="de-DE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8094" name="Oval 30"/>
          <p:cNvSpPr>
            <a:spLocks noChangeArrowheads="1"/>
          </p:cNvSpPr>
          <p:nvPr/>
        </p:nvSpPr>
        <p:spPr bwMode="auto">
          <a:xfrm>
            <a:off x="6084888" y="5013325"/>
            <a:ext cx="2808287" cy="1271588"/>
          </a:xfrm>
          <a:prstGeom prst="ellipse">
            <a:avLst/>
          </a:prstGeom>
          <a:solidFill>
            <a:srgbClr val="00008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dirty="0" err="1" smtClean="0">
                <a:solidFill>
                  <a:schemeClr val="bg1"/>
                </a:solidFill>
              </a:rPr>
              <a:t>Presentations</a:t>
            </a:r>
            <a:r>
              <a:rPr lang="de-DE" altLang="de-DE" sz="1800" dirty="0">
                <a:solidFill>
                  <a:schemeClr val="bg1"/>
                </a:solidFill>
              </a:rPr>
              <a:t>,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err="1" smtClean="0">
                <a:solidFill>
                  <a:schemeClr val="bg1"/>
                </a:solidFill>
              </a:rPr>
              <a:t>workshops</a:t>
            </a:r>
            <a:r>
              <a:rPr lang="de-DE" altLang="de-DE" sz="1800" dirty="0" smtClean="0">
                <a:solidFill>
                  <a:schemeClr val="bg1"/>
                </a:solidFill>
              </a:rPr>
              <a:t>,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Testbeds</a:t>
            </a:r>
            <a:r>
              <a:rPr lang="de-DE" altLang="de-DE" sz="1800" dirty="0" smtClean="0">
                <a:solidFill>
                  <a:schemeClr val="bg1"/>
                </a:solidFill>
              </a:rPr>
              <a:t>,</a:t>
            </a:r>
            <a:br>
              <a:rPr lang="de-DE" altLang="de-DE" sz="1800" dirty="0" smtClean="0">
                <a:solidFill>
                  <a:schemeClr val="bg1"/>
                </a:solidFill>
              </a:rPr>
            </a:br>
            <a:r>
              <a:rPr lang="de-DE" altLang="de-DE" sz="1800" dirty="0" err="1" smtClean="0">
                <a:solidFill>
                  <a:schemeClr val="bg1"/>
                </a:solidFill>
              </a:rPr>
              <a:t>Hackathons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88095" name="Oval 31"/>
          <p:cNvSpPr>
            <a:spLocks noChangeArrowheads="1"/>
          </p:cNvSpPr>
          <p:nvPr/>
        </p:nvSpPr>
        <p:spPr bwMode="auto">
          <a:xfrm>
            <a:off x="323850" y="2420938"/>
            <a:ext cx="3171825" cy="1155700"/>
          </a:xfrm>
          <a:prstGeom prst="ellipse">
            <a:avLst/>
          </a:prstGeom>
          <a:solidFill>
            <a:srgbClr val="008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WMS, WFS, WCS, WPS, Shape, GML, KML, …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HTTP, XML, JavaScript</a:t>
            </a:r>
          </a:p>
        </p:txBody>
      </p:sp>
    </p:spTree>
    <p:extLst>
      <p:ext uri="{BB962C8B-B14F-4D97-AF65-F5344CB8AC3E}">
        <p14:creationId xmlns:p14="http://schemas.microsoft.com/office/powerpoint/2010/main" val="5569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8 0.00093 L 0.00017 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93" grpId="0" animBg="1" autoUpdateAnimBg="0"/>
      <p:bldP spid="88094" grpId="0" animBg="1" autoUpdateAnimBg="0"/>
      <p:bldP spid="8809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 altLang="de-DE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1" name="Text Box 19"/>
          <p:cNvSpPr txBox="1">
            <a:spLocks noChangeArrowheads="1"/>
          </p:cNvSpPr>
          <p:nvPr/>
        </p:nvSpPr>
        <p:spPr bwMode="auto">
          <a:xfrm>
            <a:off x="2195513" y="2708275"/>
            <a:ext cx="54006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de-DE" alt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 </a:t>
            </a:r>
            <a:r>
              <a:rPr lang="de-DE" alt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</a:t>
            </a:r>
            <a: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alt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sharing</a:t>
            </a:r>
            <a:r>
              <a:rPr lang="de-DE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de-DE" altLang="de-D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412" name="Text Box 20"/>
          <p:cNvSpPr txBox="1">
            <a:spLocks noChangeArrowheads="1"/>
          </p:cNvSpPr>
          <p:nvPr/>
        </p:nvSpPr>
        <p:spPr bwMode="auto">
          <a:xfrm>
            <a:off x="4716016" y="4902259"/>
            <a:ext cx="4248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 </a:t>
            </a: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de-DE" alt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DiBlasi</a:t>
            </a: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https://lists.w3.org/Archives/Public/www-svg/2001Dec/0039.html</a:t>
            </a:r>
          </a:p>
        </p:txBody>
      </p:sp>
    </p:spTree>
    <p:extLst>
      <p:ext uri="{BB962C8B-B14F-4D97-AF65-F5344CB8AC3E}">
        <p14:creationId xmlns:p14="http://schemas.microsoft.com/office/powerpoint/2010/main" val="35287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Recommendations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Collaboration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err="1" smtClean="0"/>
              <a:t>Implement</a:t>
            </a:r>
            <a:r>
              <a:rPr lang="de-DE" dirty="0" smtClean="0"/>
              <a:t> a promising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gespatial</a:t>
            </a:r>
            <a:r>
              <a:rPr lang="de-DE" dirty="0" smtClean="0"/>
              <a:t> web </a:t>
            </a:r>
            <a:r>
              <a:rPr lang="de-DE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capacities</a:t>
            </a:r>
            <a:r>
              <a:rPr lang="de-DE" dirty="0" smtClean="0"/>
              <a:t> in South </a:t>
            </a:r>
            <a:r>
              <a:rPr lang="de-DE" dirty="0" err="1" smtClean="0"/>
              <a:t>Africa</a:t>
            </a:r>
            <a:r>
              <a:rPr lang="de-DE" dirty="0" smtClean="0"/>
              <a:t>: 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– "Youth </a:t>
            </a:r>
            <a:r>
              <a:rPr lang="de-DE" dirty="0" err="1" smtClean="0"/>
              <a:t>development</a:t>
            </a:r>
            <a:r>
              <a:rPr lang="de-DE" dirty="0" smtClean="0"/>
              <a:t>"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Setup </a:t>
            </a:r>
            <a:r>
              <a:rPr lang="de-DE" dirty="0" err="1" smtClean="0"/>
              <a:t>local</a:t>
            </a:r>
            <a:r>
              <a:rPr lang="de-DE" dirty="0" smtClean="0"/>
              <a:t>,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cohorts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gifted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 Open Source </a:t>
            </a:r>
            <a:r>
              <a:rPr lang="de-DE" dirty="0" err="1" smtClean="0"/>
              <a:t>based</a:t>
            </a:r>
            <a:r>
              <a:rPr lang="de-DE" dirty="0" smtClean="0"/>
              <a:t> web </a:t>
            </a:r>
            <a:r>
              <a:rPr lang="de-DE" dirty="0" err="1" smtClean="0"/>
              <a:t>services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Decisions</a:t>
            </a:r>
            <a:r>
              <a:rPr lang="de-DE" dirty="0" smtClean="0"/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3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3/Desmond_Tutu_-_Kirchentag_Cologne_2007_%287137%29.jpg/1280px-Desmond_Tutu_-_Kirchentag_Cologne_2007_%28713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963488"/>
            <a:ext cx="11425284" cy="78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83568" y="1289953"/>
            <a:ext cx="9001000" cy="4832092"/>
          </a:xfrm>
          <a:prstGeom prst="rect">
            <a:avLst/>
          </a:prstGeom>
          <a:solidFill>
            <a:srgbClr val="C0C0C0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“Ubuntu [...] speaks of the very essence of being human. </a:t>
            </a:r>
            <a:r>
              <a:rPr lang="en-US" sz="2800" dirty="0" smtClean="0"/>
              <a:t>[...] </a:t>
            </a:r>
            <a:r>
              <a:rPr lang="en-US" sz="2800" b="1" dirty="0" smtClean="0"/>
              <a:t>you </a:t>
            </a:r>
            <a:r>
              <a:rPr lang="en-US" sz="2800" b="1" dirty="0"/>
              <a:t>are generous, you are hospitable, you are friendly and caring and compassionate. </a:t>
            </a:r>
            <a:r>
              <a:rPr lang="en-US" sz="2800" dirty="0"/>
              <a:t>You share what you have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[...] </a:t>
            </a:r>
            <a:r>
              <a:rPr lang="en-US" sz="2800" b="1" dirty="0"/>
              <a:t>A person with </a:t>
            </a:r>
            <a:r>
              <a:rPr lang="en-US" sz="2800" b="1" dirty="0" err="1"/>
              <a:t>ubuntu</a:t>
            </a:r>
            <a:r>
              <a:rPr lang="en-US" sz="2800" b="1" dirty="0"/>
              <a:t> is open and available to others</a:t>
            </a:r>
            <a:r>
              <a:rPr lang="en-US" sz="2800" dirty="0"/>
              <a:t>, affirming of others, does not feel threatened that others are able and good, for he or she has a proper self-assurance that comes from knowing that he or she belongs in a greater whole and is diminished when others are humiliated or diminished, when others are tortured or oppressed, or treated as if they were less than who they are.”</a:t>
            </a:r>
          </a:p>
        </p:txBody>
      </p:sp>
      <p:sp>
        <p:nvSpPr>
          <p:cNvPr id="3" name="Rechteck 2"/>
          <p:cNvSpPr/>
          <p:nvPr/>
        </p:nvSpPr>
        <p:spPr>
          <a:xfrm>
            <a:off x="2744671" y="6118557"/>
            <a:ext cx="94195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Desmond </a:t>
            </a:r>
            <a:r>
              <a:rPr lang="en-US" dirty="0" smtClean="0">
                <a:solidFill>
                  <a:schemeClr val="bg1"/>
                </a:solidFill>
              </a:rPr>
              <a:t>Tutu (1999):  </a:t>
            </a:r>
            <a:r>
              <a:rPr lang="en-US" dirty="0">
                <a:solidFill>
                  <a:schemeClr val="bg1"/>
                </a:solidFill>
              </a:rPr>
              <a:t>No Future Without </a:t>
            </a:r>
            <a:r>
              <a:rPr lang="en-US" dirty="0" smtClean="0">
                <a:solidFill>
                  <a:schemeClr val="bg1"/>
                </a:solidFill>
              </a:rPr>
              <a:t>Forgiveness.</a:t>
            </a:r>
            <a:r>
              <a:rPr lang="de-DE" dirty="0">
                <a:solidFill>
                  <a:schemeClr val="bg1"/>
                </a:solidFill>
              </a:rPr>
              <a:t> Doubleday, New York </a:t>
            </a:r>
            <a:r>
              <a:rPr lang="de-DE" dirty="0" smtClean="0">
                <a:solidFill>
                  <a:schemeClr val="bg1"/>
                </a:solidFill>
              </a:rPr>
              <a:t>City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US" dirty="0" err="1">
                <a:solidFill>
                  <a:schemeClr val="bg1"/>
                </a:solidFill>
              </a:rPr>
              <a:t>Raimond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Spekking</a:t>
            </a:r>
            <a:r>
              <a:rPr lang="en-US" dirty="0">
                <a:solidFill>
                  <a:schemeClr val="bg1"/>
                </a:solidFill>
              </a:rPr>
              <a:t> / CC BY-SA 4.0 (via Wikimedia Commons)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https://commons.wikimedia.org/wiki/File:Desmond_Tutu_-_Kirchentag_Cologne_2007_(7137).jpg?uselang=de</a:t>
            </a:r>
          </a:p>
        </p:txBody>
      </p:sp>
    </p:spTree>
    <p:extLst>
      <p:ext uri="{BB962C8B-B14F-4D97-AF65-F5344CB8AC3E}">
        <p14:creationId xmlns:p14="http://schemas.microsoft.com/office/powerpoint/2010/main" val="38187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Personal Interoperability: between people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827088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Technical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27088" y="5029200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Political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364163" y="1557338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Personal 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grpSp>
        <p:nvGrpSpPr>
          <p:cNvPr id="67634" name="Group 50"/>
          <p:cNvGrpSpPr>
            <a:grpSpLocks/>
          </p:cNvGrpSpPr>
          <p:nvPr/>
        </p:nvGrpSpPr>
        <p:grpSpPr bwMode="auto">
          <a:xfrm>
            <a:off x="5364163" y="2549525"/>
            <a:ext cx="2447925" cy="1152525"/>
            <a:chOff x="3379" y="1606"/>
            <a:chExt cx="1542" cy="726"/>
          </a:xfrm>
        </p:grpSpPr>
        <p:sp>
          <p:nvSpPr>
            <p:cNvPr id="11277" name="Rectangle 9"/>
            <p:cNvSpPr>
              <a:spLocks noChangeArrowheads="1"/>
            </p:cNvSpPr>
            <p:nvPr/>
          </p:nvSpPr>
          <p:spPr bwMode="auto">
            <a:xfrm>
              <a:off x="3379" y="1606"/>
              <a:ext cx="1542" cy="3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Relationships</a:t>
              </a:r>
            </a:p>
          </p:txBody>
        </p:sp>
        <p:sp>
          <p:nvSpPr>
            <p:cNvPr id="11278" name="Rectangle 10"/>
            <p:cNvSpPr>
              <a:spLocks noChangeArrowheads="1"/>
            </p:cNvSpPr>
            <p:nvPr/>
          </p:nvSpPr>
          <p:spPr bwMode="auto">
            <a:xfrm>
              <a:off x="3379" y="2015"/>
              <a:ext cx="1542" cy="3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har char="•"/>
                <a:defRPr sz="1600">
                  <a:solidFill>
                    <a:srgbClr val="D9D9D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 sz="1600">
                  <a:solidFill>
                    <a:srgbClr val="D9D9D9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D9D9D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chemeClr val="bg1"/>
                  </a:solidFill>
                </a:rPr>
                <a:t>Interpersonal Standards</a:t>
              </a:r>
            </a:p>
          </p:txBody>
        </p:sp>
      </p:grpSp>
      <p:sp>
        <p:nvSpPr>
          <p:cNvPr id="67626" name="Rectangle 42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4133850"/>
            <a:ext cx="3313113" cy="1584325"/>
          </a:xfrm>
          <a:noFill/>
        </p:spPr>
        <p:txBody>
          <a:bodyPr/>
          <a:lstStyle/>
          <a:p>
            <a:r>
              <a:rPr lang="de-DE" altLang="de-DE" sz="1800" dirty="0" err="1" smtClean="0">
                <a:solidFill>
                  <a:schemeClr val="bg1"/>
                </a:solidFill>
              </a:rPr>
              <a:t>evolving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over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years</a:t>
            </a:r>
            <a:r>
              <a:rPr lang="de-DE" altLang="de-DE" sz="1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de-DE" altLang="de-DE" sz="1800" dirty="0" err="1" smtClean="0">
                <a:solidFill>
                  <a:schemeClr val="bg1"/>
                </a:solidFill>
              </a:rPr>
              <a:t>Based</a:t>
            </a:r>
            <a:r>
              <a:rPr lang="de-DE" altLang="de-DE" sz="1800" dirty="0" smtClean="0">
                <a:solidFill>
                  <a:schemeClr val="bg1"/>
                </a:solidFill>
              </a:rPr>
              <a:t> on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trust</a:t>
            </a:r>
            <a:endParaRPr lang="de-DE" altLang="de-DE" sz="1800" dirty="0" smtClean="0">
              <a:solidFill>
                <a:schemeClr val="bg1"/>
              </a:solidFill>
            </a:endParaRPr>
          </a:p>
          <a:p>
            <a:r>
              <a:rPr lang="de-DE" altLang="de-DE" sz="1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800" dirty="0" smtClean="0">
                <a:solidFill>
                  <a:schemeClr val="bg1"/>
                </a:solidFill>
              </a:rPr>
              <a:t> on (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scientific</a:t>
            </a:r>
            <a:r>
              <a:rPr lang="de-DE" altLang="de-DE" sz="1800" dirty="0" smtClean="0">
                <a:solidFill>
                  <a:schemeClr val="bg1"/>
                </a:solidFill>
              </a:rPr>
              <a:t>(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ethics</a:t>
            </a:r>
            <a:endParaRPr lang="de-DE" altLang="de-DE" sz="1800" dirty="0" smtClean="0">
              <a:solidFill>
                <a:schemeClr val="bg1"/>
              </a:solidFill>
            </a:endParaRPr>
          </a:p>
          <a:p>
            <a:endParaRPr lang="de-DE" altLang="de-DE" sz="1800" dirty="0" smtClean="0">
              <a:solidFill>
                <a:schemeClr val="bg1"/>
              </a:solidFill>
            </a:endParaRPr>
          </a:p>
        </p:txBody>
      </p:sp>
      <p:sp>
        <p:nvSpPr>
          <p:cNvPr id="11272" name="Rectangle 43"/>
          <p:cNvSpPr>
            <a:spLocks noChangeArrowheads="1"/>
          </p:cNvSpPr>
          <p:nvPr/>
        </p:nvSpPr>
        <p:spPr bwMode="auto">
          <a:xfrm>
            <a:off x="827088" y="41640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Institutional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r>
              <a:rPr lang="de-DE" altLang="de-DE">
                <a:solidFill>
                  <a:schemeClr val="bg1"/>
                </a:solidFill>
              </a:rPr>
              <a:t/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11273" name="Rectangle 44"/>
          <p:cNvSpPr>
            <a:spLocks noChangeArrowheads="1"/>
          </p:cNvSpPr>
          <p:nvPr/>
        </p:nvSpPr>
        <p:spPr bwMode="auto">
          <a:xfrm>
            <a:off x="827088" y="3300413"/>
            <a:ext cx="2447925" cy="704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Semantical</a:t>
            </a:r>
            <a:r>
              <a:rPr lang="de-DE" altLang="de-DE">
                <a:solidFill>
                  <a:schemeClr val="tx1"/>
                </a:solidFill>
              </a:rPr>
              <a:t> </a:t>
            </a:r>
            <a:br>
              <a:rPr lang="de-DE" altLang="de-DE">
                <a:solidFill>
                  <a:schemeClr val="tx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Interoperabilty</a:t>
            </a: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539750" y="1484313"/>
            <a:ext cx="3773488" cy="2519362"/>
          </a:xfrm>
          <a:prstGeom prst="ellipse">
            <a:avLst/>
          </a:prstGeom>
          <a:solidFill>
            <a:srgbClr val="CC0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Communication skills,</a:t>
            </a:r>
            <a:br>
              <a:rPr lang="de-DE" altLang="de-DE" sz="1800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personal relationships,</a:t>
            </a:r>
            <a:br>
              <a:rPr lang="de-DE" altLang="de-DE" sz="1800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social networking,</a:t>
            </a:r>
            <a:br>
              <a:rPr lang="de-DE" altLang="de-DE" sz="1800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cultural understanding,</a:t>
            </a:r>
            <a:br>
              <a:rPr lang="de-DE" altLang="de-DE" sz="1800">
                <a:solidFill>
                  <a:schemeClr val="bg1"/>
                </a:solidFill>
              </a:rPr>
            </a:br>
            <a:r>
              <a:rPr lang="de-DE" altLang="de-DE" sz="1800">
                <a:solidFill>
                  <a:schemeClr val="bg1"/>
                </a:solidFill>
              </a:rPr>
              <a:t>foreign languages</a:t>
            </a: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4627563" y="5530850"/>
            <a:ext cx="2897187" cy="1327150"/>
          </a:xfrm>
          <a:prstGeom prst="ellipse">
            <a:avLst/>
          </a:prstGeom>
          <a:solidFill>
            <a:srgbClr val="00008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bg1"/>
                </a:solidFill>
              </a:rPr>
              <a:t>Meetings,</a:t>
            </a:r>
            <a:r>
              <a:rPr lang="de-DE" altLang="de-DE" dirty="0">
                <a:solidFill>
                  <a:schemeClr val="bg1"/>
                </a:solidFill>
              </a:rPr>
              <a:t/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Tea </a:t>
            </a:r>
            <a:r>
              <a:rPr lang="de-DE" altLang="de-DE" dirty="0" err="1">
                <a:solidFill>
                  <a:schemeClr val="bg1"/>
                </a:solidFill>
              </a:rPr>
              <a:t>breaks</a:t>
            </a:r>
            <a:r>
              <a:rPr lang="de-DE" altLang="de-DE" dirty="0">
                <a:solidFill>
                  <a:schemeClr val="bg1"/>
                </a:solidFill>
              </a:rPr>
              <a:t>,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592138" y="4078288"/>
            <a:ext cx="3773487" cy="2519362"/>
          </a:xfrm>
          <a:prstGeom prst="ellipse">
            <a:avLst/>
          </a:prstGeom>
          <a:solidFill>
            <a:srgbClr val="CC0000">
              <a:alpha val="87057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</a:rPr>
              <a:t>Sharing </a:t>
            </a:r>
            <a:r>
              <a:rPr lang="de-DE" altLang="de-DE" sz="1800" dirty="0" err="1">
                <a:solidFill>
                  <a:schemeClr val="bg1"/>
                </a:solidFill>
              </a:rPr>
              <a:t>our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>
                <a:solidFill>
                  <a:schemeClr val="bg1"/>
                </a:solidFill>
              </a:rPr>
              <a:t>data</a:t>
            </a:r>
            <a:r>
              <a:rPr lang="de-DE" altLang="de-DE" sz="1800" dirty="0">
                <a:solidFill>
                  <a:schemeClr val="bg1"/>
                </a:solidFill>
              </a:rPr>
              <a:t/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err="1">
                <a:solidFill>
                  <a:schemeClr val="bg1"/>
                </a:solidFill>
              </a:rPr>
              <a:t>sharing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>
                <a:solidFill>
                  <a:schemeClr val="bg1"/>
                </a:solidFill>
              </a:rPr>
              <a:t>through</a:t>
            </a:r>
            <a:r>
              <a:rPr lang="de-DE" altLang="de-DE" sz="1800" dirty="0">
                <a:solidFill>
                  <a:schemeClr val="bg1"/>
                </a:solidFill>
              </a:rPr>
              <a:t> web </a:t>
            </a:r>
            <a:r>
              <a:rPr lang="de-DE" altLang="de-DE" sz="1800" dirty="0" err="1">
                <a:solidFill>
                  <a:schemeClr val="bg1"/>
                </a:solidFill>
              </a:rPr>
              <a:t>services</a:t>
            </a:r>
            <a:r>
              <a:rPr lang="de-DE" altLang="de-DE" sz="1800" dirty="0">
                <a:solidFill>
                  <a:schemeClr val="bg1"/>
                </a:solidFill>
              </a:rPr>
              <a:t/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err="1">
                <a:solidFill>
                  <a:schemeClr val="bg1"/>
                </a:solidFill>
              </a:rPr>
              <a:t>student</a:t>
            </a:r>
            <a:r>
              <a:rPr lang="de-DE" altLang="de-DE" sz="1800" dirty="0">
                <a:solidFill>
                  <a:schemeClr val="bg1"/>
                </a:solidFill>
              </a:rPr>
              <a:t> / </a:t>
            </a:r>
            <a:r>
              <a:rPr lang="de-DE" altLang="de-DE" sz="1800" dirty="0" err="1">
                <a:solidFill>
                  <a:schemeClr val="bg1"/>
                </a:solidFill>
              </a:rPr>
              <a:t>staff</a:t>
            </a:r>
            <a:r>
              <a:rPr lang="de-DE" altLang="de-DE" sz="1800" dirty="0">
                <a:solidFill>
                  <a:schemeClr val="bg1"/>
                </a:solidFill>
              </a:rPr>
              <a:t> / </a:t>
            </a:r>
            <a:r>
              <a:rPr lang="de-DE" altLang="de-DE" sz="1800" dirty="0" err="1">
                <a:solidFill>
                  <a:schemeClr val="bg1"/>
                </a:solidFill>
              </a:rPr>
              <a:t>academic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>
                <a:solidFill>
                  <a:schemeClr val="bg1"/>
                </a:solidFill>
              </a:rPr>
              <a:t>exchange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dirty="0" err="1">
                <a:solidFill>
                  <a:schemeClr val="bg1"/>
                </a:solidFill>
              </a:rPr>
              <a:t>common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research</a:t>
            </a:r>
            <a:r>
              <a:rPr lang="de-DE" altLang="de-DE" sz="1800" dirty="0" smtClean="0">
                <a:solidFill>
                  <a:schemeClr val="bg1"/>
                </a:solidFill>
              </a:rPr>
              <a:t/>
            </a:r>
            <a:br>
              <a:rPr lang="de-DE" altLang="de-DE" sz="1800" dirty="0" smtClean="0">
                <a:solidFill>
                  <a:schemeClr val="bg1"/>
                </a:solidFill>
              </a:rPr>
            </a:br>
            <a:r>
              <a:rPr lang="de-DE" altLang="de-DE" sz="1800" dirty="0" err="1" smtClean="0">
                <a:solidFill>
                  <a:schemeClr val="bg1"/>
                </a:solidFill>
              </a:rPr>
              <a:t>common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projects</a:t>
            </a:r>
            <a:r>
              <a:rPr lang="de-DE" altLang="de-DE" sz="1800" dirty="0">
                <a:solidFill>
                  <a:schemeClr val="bg1"/>
                </a:solidFill>
              </a:rPr>
              <a:t/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 err="1">
                <a:solidFill>
                  <a:schemeClr val="bg1"/>
                </a:solidFill>
              </a:rPr>
              <a:t>common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outreach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800" dirty="0" smtClean="0">
                <a:solidFill>
                  <a:schemeClr val="bg1"/>
                </a:solidFill>
              </a:rPr>
              <a:t/>
            </a:r>
            <a:br>
              <a:rPr lang="de-DE" altLang="de-DE" sz="1800" dirty="0" smtClean="0">
                <a:solidFill>
                  <a:schemeClr val="bg1"/>
                </a:solidFill>
              </a:rPr>
            </a:br>
            <a:r>
              <a:rPr lang="de-DE" altLang="de-DE" sz="1800" dirty="0" err="1" smtClean="0">
                <a:solidFill>
                  <a:schemeClr val="bg1"/>
                </a:solidFill>
              </a:rPr>
              <a:t>publications</a:t>
            </a:r>
            <a:r>
              <a:rPr lang="de-DE" altLang="de-DE" sz="1800" dirty="0">
                <a:solidFill>
                  <a:schemeClr val="bg1"/>
                </a:solidFill>
              </a:rPr>
              <a:t/>
            </a:r>
            <a:br>
              <a:rPr lang="de-DE" altLang="de-DE" sz="1800" dirty="0">
                <a:solidFill>
                  <a:schemeClr val="bg1"/>
                </a:solidFill>
              </a:rPr>
            </a:br>
            <a:endParaRPr lang="de-DE" alt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13635 L -5.83333E-6 5.92593E-6 " pathEditMode="relative" ptsTypes="AA">
                                      <p:cBhvr>
                                        <p:cTn id="6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  <p:bldP spid="67626" grpId="0" build="p"/>
      <p:bldP spid="67630" grpId="0" animBg="1"/>
      <p:bldP spid="67631" grpId="0" animBg="1"/>
      <p:bldP spid="67636" grpId="0" animBg="1"/>
    </p:bldLst>
  </p:timing>
</p:sld>
</file>

<file path=ppt/theme/theme1.xml><?xml version="1.0" encoding="utf-8"?>
<a:theme xmlns:a="http://schemas.openxmlformats.org/drawingml/2006/main" name="AGSE2012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2F2F2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äsentation_erstellen 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mtClean="0">
            <a:solidFill>
              <a:schemeClr val="bg1">
                <a:lumMod val="85000"/>
              </a:schemeClr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räsentation_erstellen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_erstellen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AGSE2012</Template>
  <TotalTime>0</TotalTime>
  <Words>3323</Words>
  <Application>Microsoft Office PowerPoint</Application>
  <PresentationFormat>Bildschirmpräsentation (4:3)</PresentationFormat>
  <Paragraphs>808</Paragraphs>
  <Slides>83</Slides>
  <Notes>6</Notes>
  <HiddenSlides>10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83</vt:i4>
      </vt:variant>
    </vt:vector>
  </HeadingPairs>
  <TitlesOfParts>
    <vt:vector size="85" baseType="lpstr">
      <vt:lpstr>AGSE2012</vt:lpstr>
      <vt:lpstr>Benutzerdefiniertes Design</vt:lpstr>
      <vt:lpstr>PowerPoint-Präsentation</vt:lpstr>
      <vt:lpstr>Outline</vt:lpstr>
      <vt:lpstr>Interoperability: Definition</vt:lpstr>
      <vt:lpstr>PowerPoint-Präsentation</vt:lpstr>
      <vt:lpstr>PowerPoint-Präsentation</vt:lpstr>
      <vt:lpstr>PowerPoint-Präsentation</vt:lpstr>
      <vt:lpstr>Interoperability: a stack of means and contributions</vt:lpstr>
      <vt:lpstr> Technical Interoperability: between IT systems</vt:lpstr>
      <vt:lpstr>Personal Interoperability: between people</vt:lpstr>
      <vt:lpstr>Semantical Interoperability: between knowledge islands</vt:lpstr>
      <vt:lpstr>Semantics</vt:lpstr>
      <vt:lpstr>Ontology</vt:lpstr>
      <vt:lpstr>Institutional Interoperability: between organisations</vt:lpstr>
      <vt:lpstr>Political Interoperability: between communities</vt:lpstr>
      <vt:lpstr>PowerPoint-Präsentation</vt:lpstr>
      <vt:lpstr>PowerPoint-Präsentation</vt:lpstr>
      <vt:lpstr>Architecture</vt:lpstr>
      <vt:lpstr>PowerPoint-Präsentation</vt:lpstr>
      <vt:lpstr>PowerPoint-Präsentation</vt:lpstr>
      <vt:lpstr>A (Geo-) Web Service Example: Contour Lines</vt:lpstr>
      <vt:lpstr>A (Geo-) Web Service Example: Contour Lines</vt:lpstr>
      <vt:lpstr>A (Geo-) Web Service Example: Contour Lines</vt:lpstr>
      <vt:lpstr>OGC Services and Encodings</vt:lpstr>
      <vt:lpstr>PowerPoint-Präsentation</vt:lpstr>
      <vt:lpstr>Gebiete</vt:lpstr>
      <vt:lpstr>PowerPoint-Präsentation</vt:lpstr>
      <vt:lpstr>OGC Services</vt:lpstr>
      <vt:lpstr>Which are the important standards/services?</vt:lpstr>
      <vt:lpstr>Which are the important standards/services? II </vt:lpstr>
      <vt:lpstr>Standardization</vt:lpstr>
      <vt:lpstr>Standardization Bodies and their Relationship</vt:lpstr>
      <vt:lpstr>Standardization: Invitation for Engagement</vt:lpstr>
      <vt:lpstr>Web Feature Service (WFS)</vt:lpstr>
      <vt:lpstr>Web Feature Service</vt:lpstr>
      <vt:lpstr>WFS: Varianten</vt:lpstr>
      <vt:lpstr>WFS: Operationen</vt:lpstr>
      <vt:lpstr>GetCapabilities-Request</vt:lpstr>
      <vt:lpstr>Basic approach</vt:lpstr>
      <vt:lpstr>1. Retrieve Service Metadata</vt:lpstr>
      <vt:lpstr>1. Retrieve Service Metadata</vt:lpstr>
      <vt:lpstr>PowerPoint-Präsentation</vt:lpstr>
      <vt:lpstr>PowerPoint-Präsentation</vt:lpstr>
      <vt:lpstr>Feature Types: List of class names</vt:lpstr>
      <vt:lpstr>Spatial Reference Systems</vt:lpstr>
      <vt:lpstr>Link to Metadata</vt:lpstr>
      <vt:lpstr>2. Retrieve detailed information</vt:lpstr>
      <vt:lpstr>2. Retrieve detailed information - Response</vt:lpstr>
      <vt:lpstr>3. Retrieve data: The request</vt:lpstr>
      <vt:lpstr>3. Retrieve data: The response</vt:lpstr>
      <vt:lpstr>3. Retrieve data: The request</vt:lpstr>
      <vt:lpstr>PowerPoint-Präsentation</vt:lpstr>
      <vt:lpstr>PowerPoint-Präsentation</vt:lpstr>
      <vt:lpstr>Filter Encoding (FE)</vt:lpstr>
      <vt:lpstr>FE examples</vt:lpstr>
      <vt:lpstr>4. Cosuming the data</vt:lpstr>
      <vt:lpstr>Interoperability Example I (QGIS)</vt:lpstr>
      <vt:lpstr>PowerPoint-Präsentation</vt:lpstr>
      <vt:lpstr>PowerPoint-Präsentation</vt:lpstr>
      <vt:lpstr>PowerPoint-Präsentation</vt:lpstr>
      <vt:lpstr>Interoperability Example I (Google Earth)</vt:lpstr>
      <vt:lpstr>Interoperability Example III (SAGA GIS)</vt:lpstr>
      <vt:lpstr>Tools</vt:lpstr>
      <vt:lpstr>Related Products and Tools: Application Servers</vt:lpstr>
      <vt:lpstr>Application Servers: Mapping Servers - Open Source</vt:lpstr>
      <vt:lpstr>Application Servers: Mapping Servers – Closed Source</vt:lpstr>
      <vt:lpstr>Application Servers: Portal Servers</vt:lpstr>
      <vt:lpstr>Related Products and Tools: (O)RDBMS</vt:lpstr>
      <vt:lpstr>Market share</vt:lpstr>
      <vt:lpstr>Trend of Relational DBMS Popularity</vt:lpstr>
      <vt:lpstr>PowerPoint-Präsentation</vt:lpstr>
      <vt:lpstr>Popularity</vt:lpstr>
      <vt:lpstr>Use Cases</vt:lpstr>
      <vt:lpstr>PowerPoint-Präsentation</vt:lpstr>
      <vt:lpstr>Use case: Base Register Addresses and Buildings in the Netherlands (Martijn Odijk, 2018)</vt:lpstr>
      <vt:lpstr>PowerPoint-Präsentation</vt:lpstr>
      <vt:lpstr>Case study: Open Address Data Denmark</vt:lpstr>
      <vt:lpstr>Summary</vt:lpstr>
      <vt:lpstr>OGC standards are…</vt:lpstr>
      <vt:lpstr>Standards and Web Services</vt:lpstr>
      <vt:lpstr>PowerPoint-Präsentation</vt:lpstr>
      <vt:lpstr>Recommendations</vt:lpstr>
      <vt:lpstr>PowerPoint-Präsentation</vt:lpstr>
      <vt:lpstr>PowerPoint-Präsentation</vt:lpstr>
    </vt:vector>
  </TitlesOfParts>
  <Company>HFT Stuttgart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Franz-Josef Behr  Supporting land administration and planning processes by spatial data infrastructures using Open Source GIS Software   page #49 / 50</dc:title>
  <dc:creator>Behr</dc:creator>
  <cp:lastModifiedBy>Behr</cp:lastModifiedBy>
  <cp:revision>314</cp:revision>
  <dcterms:created xsi:type="dcterms:W3CDTF">2012-07-13T17:39:12Z</dcterms:created>
  <dcterms:modified xsi:type="dcterms:W3CDTF">2018-11-08T06:14:24Z</dcterms:modified>
</cp:coreProperties>
</file>